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7"/>
  </p:notesMasterIdLst>
  <p:sldIdLst>
    <p:sldId id="256" r:id="rId2"/>
    <p:sldId id="1148" r:id="rId3"/>
    <p:sldId id="259" r:id="rId4"/>
    <p:sldId id="1069" r:id="rId5"/>
    <p:sldId id="1131" r:id="rId6"/>
    <p:sldId id="1141" r:id="rId7"/>
    <p:sldId id="1186" r:id="rId8"/>
    <p:sldId id="260" r:id="rId9"/>
    <p:sldId id="1135" r:id="rId10"/>
    <p:sldId id="1105" r:id="rId11"/>
    <p:sldId id="266" r:id="rId12"/>
    <p:sldId id="1136" r:id="rId13"/>
    <p:sldId id="1159" r:id="rId14"/>
    <p:sldId id="1146" r:id="rId15"/>
    <p:sldId id="267" r:id="rId16"/>
    <p:sldId id="263" r:id="rId17"/>
    <p:sldId id="264" r:id="rId18"/>
    <p:sldId id="1143" r:id="rId19"/>
    <p:sldId id="298" r:id="rId20"/>
    <p:sldId id="1144" r:id="rId21"/>
    <p:sldId id="268" r:id="rId22"/>
    <p:sldId id="1214" r:id="rId23"/>
    <p:sldId id="1156" r:id="rId24"/>
    <p:sldId id="269" r:id="rId25"/>
    <p:sldId id="1138" r:id="rId26"/>
    <p:sldId id="1139" r:id="rId27"/>
    <p:sldId id="1140" r:id="rId28"/>
    <p:sldId id="265" r:id="rId29"/>
    <p:sldId id="1085" r:id="rId30"/>
    <p:sldId id="1018" r:id="rId31"/>
    <p:sldId id="1010" r:id="rId32"/>
    <p:sldId id="1149" r:id="rId33"/>
    <p:sldId id="1150" r:id="rId34"/>
    <p:sldId id="1151" r:id="rId35"/>
    <p:sldId id="1152" r:id="rId36"/>
    <p:sldId id="1153" r:id="rId37"/>
    <p:sldId id="1154" r:id="rId38"/>
    <p:sldId id="1157" r:id="rId39"/>
    <p:sldId id="1155" r:id="rId40"/>
    <p:sldId id="1187" r:id="rId41"/>
    <p:sldId id="1188" r:id="rId42"/>
    <p:sldId id="1189" r:id="rId43"/>
    <p:sldId id="1190" r:id="rId44"/>
    <p:sldId id="272" r:id="rId45"/>
    <p:sldId id="273" r:id="rId46"/>
    <p:sldId id="274" r:id="rId47"/>
    <p:sldId id="275" r:id="rId48"/>
    <p:sldId id="276" r:id="rId49"/>
    <p:sldId id="277" r:id="rId50"/>
    <p:sldId id="278" r:id="rId51"/>
    <p:sldId id="1191" r:id="rId52"/>
    <p:sldId id="280" r:id="rId53"/>
    <p:sldId id="281" r:id="rId54"/>
    <p:sldId id="282" r:id="rId55"/>
    <p:sldId id="283" r:id="rId56"/>
    <p:sldId id="1192" r:id="rId57"/>
    <p:sldId id="1193" r:id="rId58"/>
    <p:sldId id="1194" r:id="rId59"/>
    <p:sldId id="1195" r:id="rId60"/>
    <p:sldId id="1196" r:id="rId61"/>
    <p:sldId id="1197" r:id="rId62"/>
    <p:sldId id="1198" r:id="rId63"/>
    <p:sldId id="284" r:id="rId64"/>
    <p:sldId id="1199" r:id="rId65"/>
    <p:sldId id="285" r:id="rId66"/>
    <p:sldId id="1200" r:id="rId67"/>
    <p:sldId id="1168" r:id="rId68"/>
    <p:sldId id="261" r:id="rId69"/>
    <p:sldId id="262" r:id="rId70"/>
    <p:sldId id="1130" r:id="rId71"/>
    <p:sldId id="1132" r:id="rId72"/>
    <p:sldId id="1137" r:id="rId73"/>
    <p:sldId id="1160" r:id="rId74"/>
    <p:sldId id="1161" r:id="rId75"/>
    <p:sldId id="1162" r:id="rId76"/>
    <p:sldId id="1163" r:id="rId77"/>
    <p:sldId id="1164" r:id="rId78"/>
    <p:sldId id="1165" r:id="rId79"/>
    <p:sldId id="1169" r:id="rId80"/>
    <p:sldId id="1170" r:id="rId81"/>
    <p:sldId id="1171" r:id="rId82"/>
    <p:sldId id="1167" r:id="rId83"/>
    <p:sldId id="1172" r:id="rId84"/>
    <p:sldId id="1201" r:id="rId85"/>
    <p:sldId id="1202" r:id="rId86"/>
    <p:sldId id="1203" r:id="rId87"/>
    <p:sldId id="1204" r:id="rId88"/>
    <p:sldId id="1205" r:id="rId89"/>
    <p:sldId id="1206" r:id="rId90"/>
    <p:sldId id="1207" r:id="rId91"/>
    <p:sldId id="1208" r:id="rId92"/>
    <p:sldId id="1209" r:id="rId93"/>
    <p:sldId id="1210" r:id="rId94"/>
    <p:sldId id="1211" r:id="rId95"/>
    <p:sldId id="1212" r:id="rId96"/>
    <p:sldId id="1213" r:id="rId97"/>
    <p:sldId id="1147" r:id="rId98"/>
    <p:sldId id="1173" r:id="rId99"/>
    <p:sldId id="271" r:id="rId100"/>
    <p:sldId id="257" r:id="rId101"/>
    <p:sldId id="258" r:id="rId102"/>
    <p:sldId id="1174" r:id="rId103"/>
    <p:sldId id="1175" r:id="rId104"/>
    <p:sldId id="1176" r:id="rId105"/>
    <p:sldId id="1177" r:id="rId106"/>
    <p:sldId id="1178" r:id="rId107"/>
    <p:sldId id="1179" r:id="rId108"/>
    <p:sldId id="1180" r:id="rId109"/>
    <p:sldId id="1181" r:id="rId110"/>
    <p:sldId id="1185" r:id="rId111"/>
    <p:sldId id="1182" r:id="rId112"/>
    <p:sldId id="1183" r:id="rId113"/>
    <p:sldId id="1184" r:id="rId114"/>
    <p:sldId id="270" r:id="rId115"/>
    <p:sldId id="1142"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50"/>
    <p:restoredTop sz="96327"/>
  </p:normalViewPr>
  <p:slideViewPr>
    <p:cSldViewPr snapToGrid="0">
      <p:cViewPr varScale="1">
        <p:scale>
          <a:sx n="122" d="100"/>
          <a:sy n="122" d="100"/>
        </p:scale>
        <p:origin x="208" y="32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52534448818904E-2"/>
          <c:y val="0.15116946658652394"/>
          <c:w val="0.89844746555118116"/>
          <c:h val="0.76748654235442038"/>
        </c:manualLayout>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80E2-4F7A-8647-145BF12DE3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296400</c:v>
                </c:pt>
                <c:pt idx="1">
                  <c:v>103400</c:v>
                </c:pt>
              </c:numCache>
            </c:numRef>
          </c:val>
          <c:extLst>
            <c:ext xmlns:c16="http://schemas.microsoft.com/office/drawing/2014/chart" uri="{C3380CC4-5D6E-409C-BE32-E72D297353CC}">
              <c16:uniqueId val="{00000000-80E2-4F7A-8647-145BF12DE3F9}"/>
            </c:ext>
          </c:extLst>
        </c:ser>
        <c:dLbls>
          <c:dLblPos val="outEnd"/>
          <c:showLegendKey val="0"/>
          <c:showVal val="1"/>
          <c:showCatName val="0"/>
          <c:showSerName val="0"/>
          <c:showPercent val="0"/>
          <c:showBubbleSize val="0"/>
        </c:dLbls>
        <c:gapWidth val="219"/>
        <c:overlap val="-27"/>
        <c:axId val="1666434191"/>
        <c:axId val="365402303"/>
      </c:barChart>
      <c:catAx>
        <c:axId val="166643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02303"/>
        <c:crosses val="autoZero"/>
        <c:auto val="0"/>
        <c:lblAlgn val="ctr"/>
        <c:lblOffset val="100"/>
        <c:noMultiLvlLbl val="0"/>
      </c:catAx>
      <c:valAx>
        <c:axId val="36540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a:t>Times one cosine is btter tan the other</a:t>
                </a:r>
              </a:p>
            </c:rich>
          </c:tx>
          <c:layout>
            <c:manualLayout>
              <c:xMode val="edge"/>
              <c:yMode val="edge"/>
              <c:x val="8.905622837289362E-2"/>
              <c:y val="0.24745851213503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643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serie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26-4140-92BF-45BC5E443E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26-4140-92BF-45BC5E443EA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0.00%</c:formatCode>
                <c:ptCount val="2"/>
                <c:pt idx="0">
                  <c:v>0.74</c:v>
                </c:pt>
                <c:pt idx="1">
                  <c:v>0.26</c:v>
                </c:pt>
              </c:numCache>
            </c:numRef>
          </c:val>
          <c:extLst>
            <c:ext xmlns:c16="http://schemas.microsoft.com/office/drawing/2014/chart" uri="{C3380CC4-5D6E-409C-BE32-E72D297353CC}">
              <c16:uniqueId val="{00000000-5C42-4E49-B087-0D631C45092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392D-4AFA-8E86-8F19BA86D8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280000</c:v>
                </c:pt>
                <c:pt idx="1">
                  <c:v>120000</c:v>
                </c:pt>
              </c:numCache>
            </c:numRef>
          </c:val>
          <c:extLst>
            <c:ext xmlns:c16="http://schemas.microsoft.com/office/drawing/2014/chart" uri="{C3380CC4-5D6E-409C-BE32-E72D297353CC}">
              <c16:uniqueId val="{00000000-392D-4AFA-8E86-8F19BA86D8C3}"/>
            </c:ext>
          </c:extLst>
        </c:ser>
        <c:dLbls>
          <c:dLblPos val="outEnd"/>
          <c:showLegendKey val="0"/>
          <c:showVal val="1"/>
          <c:showCatName val="0"/>
          <c:showSerName val="0"/>
          <c:showPercent val="0"/>
          <c:showBubbleSize val="0"/>
        </c:dLbls>
        <c:gapWidth val="219"/>
        <c:overlap val="-27"/>
        <c:axId val="1698226287"/>
        <c:axId val="1680633967"/>
      </c:barChart>
      <c:catAx>
        <c:axId val="1698226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0633967"/>
        <c:crosses val="autoZero"/>
        <c:auto val="1"/>
        <c:lblAlgn val="ctr"/>
        <c:lblOffset val="100"/>
        <c:noMultiLvlLbl val="0"/>
      </c:catAx>
      <c:valAx>
        <c:axId val="168063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sz="1330" b="0" i="0" u="none" strike="noStrike" kern="1200" baseline="0" dirty="0">
                    <a:solidFill>
                      <a:prstClr val="black">
                        <a:lumMod val="65000"/>
                        <a:lumOff val="35000"/>
                      </a:prstClr>
                    </a:solidFill>
                  </a:rPr>
                  <a:t>Times </a:t>
                </a:r>
                <a:r>
                  <a:rPr lang="es-ES" sz="1330" b="0" i="0" u="none" strike="noStrike" kern="1200" baseline="0" dirty="0" err="1">
                    <a:solidFill>
                      <a:prstClr val="black">
                        <a:lumMod val="65000"/>
                        <a:lumOff val="35000"/>
                      </a:prstClr>
                    </a:solidFill>
                  </a:rPr>
                  <a:t>one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cosine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is</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btter</a:t>
                </a:r>
                <a:r>
                  <a:rPr lang="es-ES" sz="1330" b="0" i="0" u="none" strike="noStrike" kern="1200" baseline="0" dirty="0">
                    <a:solidFill>
                      <a:prstClr val="black">
                        <a:lumMod val="65000"/>
                        <a:lumOff val="35000"/>
                      </a:prstClr>
                    </a:solidFill>
                  </a:rPr>
                  <a:t> tan </a:t>
                </a:r>
                <a:r>
                  <a:rPr lang="es-ES" sz="1330" b="0" i="0" u="none" strike="noStrike" kern="1200" baseline="0" dirty="0" err="1">
                    <a:solidFill>
                      <a:prstClr val="black">
                        <a:lumMod val="65000"/>
                        <a:lumOff val="35000"/>
                      </a:prstClr>
                    </a:solidFill>
                  </a:rPr>
                  <a:t>the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other</a:t>
                </a:r>
                <a:endParaRPr lang="es-ES" sz="133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22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3-B244-ACDE-8EB0427C31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3-B244-ACDE-8EB0427C31B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c:formatCode>
                <c:ptCount val="2"/>
                <c:pt idx="0">
                  <c:v>0.7</c:v>
                </c:pt>
                <c:pt idx="1">
                  <c:v>0.3</c:v>
                </c:pt>
              </c:numCache>
            </c:numRef>
          </c:val>
          <c:extLst>
            <c:ext xmlns:c16="http://schemas.microsoft.com/office/drawing/2014/chart" uri="{C3380CC4-5D6E-409C-BE32-E72D297353CC}">
              <c16:uniqueId val="{00000000-6644-407F-865F-2E14C9A25EF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V_rw</c:v>
                </c:pt>
              </c:strCache>
            </c:strRef>
          </c:cat>
          <c:val>
            <c:numRef>
              <c:f>Hoja1!$B$2:$B$3</c:f>
              <c:numCache>
                <c:formatCode>General</c:formatCode>
                <c:ptCount val="2"/>
                <c:pt idx="0">
                  <c:v>76.2</c:v>
                </c:pt>
                <c:pt idx="1">
                  <c:v>23.8</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 </a:t>
            </a:r>
            <a:r>
              <a:rPr lang="en-US" sz="2800" b="1" baseline="0" dirty="0" err="1">
                <a:solidFill>
                  <a:schemeClr val="tx1"/>
                </a:solidFill>
              </a:rPr>
              <a:t>V_all</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V_all</c:v>
                </c:pt>
              </c:strCache>
            </c:strRef>
          </c:cat>
          <c:val>
            <c:numRef>
              <c:f>Hoja1!$B$2:$B$3</c:f>
              <c:numCache>
                <c:formatCode>0%</c:formatCode>
                <c:ptCount val="2"/>
                <c:pt idx="0">
                  <c:v>0.87</c:v>
                </c:pt>
                <c:pt idx="1">
                  <c:v>0.13</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F92D-89DA-134C-BFB2-C965CA7ED11B}"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007A-8F44-4841-AD4C-40FA56DDD2A6}" type="slidenum">
              <a:rPr lang="en-US" smtClean="0"/>
              <a:t>‹#›</a:t>
            </a:fld>
            <a:endParaRPr lang="en-US"/>
          </a:p>
        </p:txBody>
      </p:sp>
    </p:spTree>
    <p:extLst>
      <p:ext uri="{BB962C8B-B14F-4D97-AF65-F5344CB8AC3E}">
        <p14:creationId xmlns:p14="http://schemas.microsoft.com/office/powerpoint/2010/main" val="263795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5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4ab58d8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e4ab58d86b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cf3917d3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e4cf3917d3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4cf3917d3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e4cf3917d3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4ab58d8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4ab58d8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b70fd87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b70fd879b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4ab58d8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4ab58d8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4cf3917d3_3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e4cf3917d3_3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4ab58d8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4ab58d8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b70fd879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b70fd879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526d11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526d11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47dd815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e47dd815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showing growth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b70fd879b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b70fd879b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70fd879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70fd879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526d11d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526d11d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compute the vector from rw, it is usually better than using all of the references. Isn’t clear what the two conditions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26d11d8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526d11d8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times that one cosine is better than the other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526d11d8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526d11d8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0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526d11d8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526d11d8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a107e65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a107e65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0007A-8F44-4841-AD4C-40FA56DDD2A6}" type="slidenum">
              <a:rPr lang="en-US" smtClean="0"/>
              <a:t>24</a:t>
            </a:fld>
            <a:endParaRPr lang="en-US"/>
          </a:p>
        </p:txBody>
      </p:sp>
    </p:spTree>
    <p:extLst>
      <p:ext uri="{BB962C8B-B14F-4D97-AF65-F5344CB8AC3E}">
        <p14:creationId xmlns:p14="http://schemas.microsoft.com/office/powerpoint/2010/main" val="203998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9667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dbe0232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dbe0232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c37dddf1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ab58d86b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ab58d86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c37dddf1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dbe02322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dbe0232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cf3917d3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cf3917d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c37dddf1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c37dddf1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c37dddf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c37dddf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81f98e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81f98e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c37dddf12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c37dddf12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cf3917d3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cf3917d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4cf3917d3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4cf3917d3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cf3917d3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cf3917d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4cf3917d3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4cf3917d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CF4-678D-96F0-7369-A38E36212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27EAF-9DAE-D67C-C7CD-EEA309CA1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E1F80-DC16-70C0-7900-C0190C2F869E}"/>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89BB8426-01C9-59D4-C060-DFD9B338C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5DDA6-A531-AE04-5BAC-2B4E92D80B37}"/>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7068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D276-287F-12E4-3341-F22E7E3C9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5C0B8-CD23-32C8-84B4-69E628374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A03EC-D027-5987-8475-6CB6EA099B0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BD1AA966-885E-06B4-9053-2FBA4D829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1EFD7-7B9C-A230-1F37-7E102D60AE2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405019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594F4-699B-897A-2BD1-1B77AF08F5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5C52-8399-5227-2642-8F31CA62A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52F52-B8D4-484C-195F-90FC8011409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3B2FD971-1764-6A48-26D9-5ECAA79C4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050D-58EE-4F3F-599D-A055522D1DD0}"/>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9928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52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E2C7-7ADD-B280-6464-8BE8CC59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EDEEE-6CB8-0C2A-1990-59689A3CD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55C8F-E641-27FD-54B3-15F113ED78E7}"/>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700BAC0C-2C24-7AA3-8C01-5239601B3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C265-2AF9-1867-1F1D-2C5F7D25185F}"/>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31102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4B7-A5F1-7F43-A651-6CEF872CC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729D3-F06D-7F85-6F8E-4215C531E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41344-7366-FB37-EF3A-A773DAB525EA}"/>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EF9ECAD3-E9A6-1D39-FFAE-6D37CCB80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824D-3D79-DA0F-6B03-6A6A29F4D1B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99079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FA-AD7A-638A-5CD5-3AC390A73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EDB6B-E6ED-2BD0-A090-09E5B21C1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A8097-7A3F-A7A3-5A83-30F356FFC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ED9C6-A952-FF42-6C21-9830534139E0}"/>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C4EA567-1AC4-EA02-8530-0515196E4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9D0FE-C4BD-1142-82D2-1A24CDFDA2B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66146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7531-91D6-6118-E260-CDB4FB5B3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4F5FE-E478-0BB2-0485-902F28623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C9374-E64C-3152-BFBA-CB5B96548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78C7-92C3-7B85-2CCD-EFD70F229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C6E3-E282-224E-142A-982397B7D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7E04CB-4638-5804-65A2-9153DEF560AF}"/>
              </a:ext>
            </a:extLst>
          </p:cNvPr>
          <p:cNvSpPr>
            <a:spLocks noGrp="1"/>
          </p:cNvSpPr>
          <p:nvPr>
            <p:ph type="dt" sz="half" idx="10"/>
          </p:nvPr>
        </p:nvSpPr>
        <p:spPr/>
        <p:txBody>
          <a:bodyPr/>
          <a:lstStyle/>
          <a:p>
            <a:r>
              <a:rPr lang="en-US"/>
              <a:t>Aug 3, 2023</a:t>
            </a:r>
          </a:p>
        </p:txBody>
      </p:sp>
      <p:sp>
        <p:nvSpPr>
          <p:cNvPr id="8" name="Footer Placeholder 7">
            <a:extLst>
              <a:ext uri="{FF2B5EF4-FFF2-40B4-BE49-F238E27FC236}">
                <a16:creationId xmlns:a16="http://schemas.microsoft.com/office/drawing/2014/main" id="{78ABB871-0916-1E0B-0FF9-8C36366B0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950939-314E-7939-91EE-F1F1D6E4359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96387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08D-DAE8-B684-D210-0E5CB1E23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973E39-0CA3-5EE3-3F28-CF0ECC0CB253}"/>
              </a:ext>
            </a:extLst>
          </p:cNvPr>
          <p:cNvSpPr>
            <a:spLocks noGrp="1"/>
          </p:cNvSpPr>
          <p:nvPr>
            <p:ph type="dt" sz="half" idx="10"/>
          </p:nvPr>
        </p:nvSpPr>
        <p:spPr/>
        <p:txBody>
          <a:bodyPr/>
          <a:lstStyle/>
          <a:p>
            <a:r>
              <a:rPr lang="en-US"/>
              <a:t>Aug 3, 2023</a:t>
            </a:r>
          </a:p>
        </p:txBody>
      </p:sp>
      <p:sp>
        <p:nvSpPr>
          <p:cNvPr id="4" name="Footer Placeholder 3">
            <a:extLst>
              <a:ext uri="{FF2B5EF4-FFF2-40B4-BE49-F238E27FC236}">
                <a16:creationId xmlns:a16="http://schemas.microsoft.com/office/drawing/2014/main" id="{3A5FB457-7F59-3A06-238F-963074E2B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E9206-7DEA-ABFF-D6C7-BADCAAAD9B3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18183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5F5F1-5018-607B-891F-D978E3369EA7}"/>
              </a:ext>
            </a:extLst>
          </p:cNvPr>
          <p:cNvSpPr>
            <a:spLocks noGrp="1"/>
          </p:cNvSpPr>
          <p:nvPr>
            <p:ph type="dt" sz="half" idx="10"/>
          </p:nvPr>
        </p:nvSpPr>
        <p:spPr/>
        <p:txBody>
          <a:bodyPr/>
          <a:lstStyle/>
          <a:p>
            <a:r>
              <a:rPr lang="en-US"/>
              <a:t>Aug 3, 2023</a:t>
            </a:r>
          </a:p>
        </p:txBody>
      </p:sp>
      <p:sp>
        <p:nvSpPr>
          <p:cNvPr id="3" name="Footer Placeholder 2">
            <a:extLst>
              <a:ext uri="{FF2B5EF4-FFF2-40B4-BE49-F238E27FC236}">
                <a16:creationId xmlns:a16="http://schemas.microsoft.com/office/drawing/2014/main" id="{CBB5B51E-6EB1-DDF2-E57E-8CB436AA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D1AED-D3FA-B230-7265-B793A3B2930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9732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E05A-1099-8768-12B3-4EF420E78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77437-E334-2FED-251A-8EC3ECA14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54A5A-C88B-550F-A5BA-18AB1F3E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92093-3A79-3C46-ECE6-3CE42314070A}"/>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AE982970-F6C4-8512-AB08-2DC85E7D8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E1808-6266-3565-80B7-F514054E817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30101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886D-EABA-AA4D-11A8-74442CF59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53DA4-0706-29A1-33F9-18EAF5318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D37C-32B7-21E9-5DA7-5A10FC22A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5167-BB94-9DA3-6A1B-4E7D3C8D55FB}"/>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66F99E7-77EA-A5AA-D2CF-006FCA955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FF49A-DB2F-7094-081C-18CFB1E6C193}"/>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2887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EA47B-4A62-BB7B-A1D5-2E51BDDA6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73EBB-27DF-73EF-6836-F27C537E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ACE08-4D19-EAEA-9BA7-3E1381317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3, 2023</a:t>
            </a:r>
          </a:p>
        </p:txBody>
      </p:sp>
      <p:sp>
        <p:nvSpPr>
          <p:cNvPr id="5" name="Footer Placeholder 4">
            <a:extLst>
              <a:ext uri="{FF2B5EF4-FFF2-40B4-BE49-F238E27FC236}">
                <a16:creationId xmlns:a16="http://schemas.microsoft.com/office/drawing/2014/main" id="{F784ECAD-4DAF-AF4B-8101-7F37D9919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AEE8F8-6E6F-4B88-AB48-B3A35903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D35-EA55-254F-AD80-EFD99CF0F10B}" type="slidenum">
              <a:rPr lang="en-US" smtClean="0"/>
              <a:t>‹#›</a:t>
            </a:fld>
            <a:endParaRPr lang="en-US"/>
          </a:p>
        </p:txBody>
      </p:sp>
    </p:spTree>
    <p:extLst>
      <p:ext uri="{BB962C8B-B14F-4D97-AF65-F5344CB8AC3E}">
        <p14:creationId xmlns:p14="http://schemas.microsoft.com/office/powerpoint/2010/main" val="10572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JSALT_Better_Toget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0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10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arxiv.org/abs/2103.0943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00687.pdf"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nn-benchmarks.com/" TargetMode="External"/><Relationship Id="rId2" Type="http://schemas.openxmlformats.org/officeDocument/2006/relationships/hyperlink" Target="https://pypi.org/project/annoy/1.0.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JSALT_Better_Together"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cgi-bin/similar?query=Deepwal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hyperlink" Target="http://34.204.188.58/cgi-bin/similar?query=Deepwalk&amp;embedding=specter"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9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fontScale="90000"/>
          </a:bodyPr>
          <a:lstStyle/>
          <a:p>
            <a:r>
              <a:rPr lang="en-US" b="1" dirty="0">
                <a:solidFill>
                  <a:srgbClr val="2B3A6C"/>
                </a:solidFill>
                <a:latin typeface="Yantramanav"/>
              </a:rPr>
              <a:t>Better Together: Text + Context</a:t>
            </a:r>
            <a:br>
              <a:rPr lang="en-US" b="1" dirty="0">
                <a:solidFill>
                  <a:srgbClr val="2B3A6C"/>
                </a:solidFill>
                <a:latin typeface="Yantramanav"/>
              </a:rPr>
            </a:br>
            <a:r>
              <a:rPr lang="en-US" b="1" dirty="0">
                <a:solidFill>
                  <a:srgbClr val="2B3A6C"/>
                </a:solidFill>
                <a:latin typeface="Yantramanav"/>
              </a:rPr>
              <a:t>Final Presentation</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i="0" dirty="0">
                <a:solidFill>
                  <a:srgbClr val="2B3A6C"/>
                </a:solidFill>
                <a:effectLst/>
                <a:latin typeface="Yantramanav"/>
              </a:rPr>
              <a:t>Aug 3, 2023</a:t>
            </a:r>
          </a:p>
          <a:p>
            <a:r>
              <a:rPr lang="en-US" dirty="0">
                <a:hlinkClick r:id="rId2"/>
              </a:rPr>
              <a:t>https://github.com/kwchurch/JSALT_Better_Together</a:t>
            </a:r>
            <a:r>
              <a:rPr lang="en-US" dirty="0"/>
              <a:t> </a:t>
            </a:r>
          </a:p>
        </p:txBody>
      </p:sp>
      <p:pic>
        <p:nvPicPr>
          <p:cNvPr id="6" name="Picture 5" descr="A qr code on a white background&#10;&#10;Description automatically generated">
            <a:extLst>
              <a:ext uri="{FF2B5EF4-FFF2-40B4-BE49-F238E27FC236}">
                <a16:creationId xmlns:a16="http://schemas.microsoft.com/office/drawing/2014/main" id="{9279D475-25B0-55CC-2F71-248AF7EA0AE1}"/>
              </a:ext>
            </a:extLst>
          </p:cNvPr>
          <p:cNvPicPr>
            <a:picLocks noChangeAspect="1"/>
          </p:cNvPicPr>
          <p:nvPr/>
        </p:nvPicPr>
        <p:blipFill>
          <a:blip r:embed="rId3"/>
          <a:stretch>
            <a:fillRect/>
          </a:stretch>
        </p:blipFill>
        <p:spPr>
          <a:xfrm>
            <a:off x="4946430" y="4561489"/>
            <a:ext cx="2299139" cy="2979683"/>
          </a:xfrm>
          <a:prstGeom prst="rect">
            <a:avLst/>
          </a:prstGeom>
        </p:spPr>
      </p:pic>
    </p:spTree>
    <p:extLst>
      <p:ext uri="{BB962C8B-B14F-4D97-AF65-F5344CB8AC3E}">
        <p14:creationId xmlns:p14="http://schemas.microsoft.com/office/powerpoint/2010/main" val="37009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B02E-447B-439D-BA1A-68A91F7CC0DC}"/>
              </a:ext>
            </a:extLst>
          </p:cNvPr>
          <p:cNvSpPr>
            <a:spLocks noGrp="1"/>
          </p:cNvSpPr>
          <p:nvPr>
            <p:ph type="title"/>
          </p:nvPr>
        </p:nvSpPr>
        <p:spPr/>
        <p:txBody>
          <a:bodyPr/>
          <a:lstStyle/>
          <a:p>
            <a:r>
              <a:rPr lang="en-US" dirty="0"/>
              <a:t>Recommendation: More than Word Overlap</a:t>
            </a:r>
          </a:p>
        </p:txBody>
      </p:sp>
      <p:sp>
        <p:nvSpPr>
          <p:cNvPr id="5" name="Content Placeholder 4">
            <a:extLst>
              <a:ext uri="{FF2B5EF4-FFF2-40B4-BE49-F238E27FC236}">
                <a16:creationId xmlns:a16="http://schemas.microsoft.com/office/drawing/2014/main" id="{42D62BB0-4E2F-16CB-2C58-8500AE3F6813}"/>
              </a:ext>
            </a:extLst>
          </p:cNvPr>
          <p:cNvSpPr>
            <a:spLocks noGrp="1"/>
          </p:cNvSpPr>
          <p:nvPr>
            <p:ph idx="1"/>
          </p:nvPr>
        </p:nvSpPr>
        <p:spPr/>
        <p:txBody>
          <a:bodyPr>
            <a:normAutofit/>
          </a:bodyPr>
          <a:lstStyle/>
          <a:p>
            <a:r>
              <a:rPr lang="en-US" dirty="0"/>
              <a:t>Recommendations</a:t>
            </a:r>
          </a:p>
          <a:p>
            <a:pPr lvl="1"/>
            <a:r>
              <a:rPr lang="en-US" dirty="0"/>
              <a:t>What should I read?</a:t>
            </a:r>
          </a:p>
          <a:p>
            <a:pPr lvl="1"/>
            <a:r>
              <a:rPr lang="en-US" b="1" dirty="0"/>
              <a:t>What should I cite?</a:t>
            </a:r>
          </a:p>
          <a:p>
            <a:r>
              <a:rPr lang="en-US" dirty="0"/>
              <a:t>Many systems focus on ``relevance’’ (word overlap)</a:t>
            </a:r>
          </a:p>
          <a:p>
            <a:pPr lvl="1"/>
            <a:r>
              <a:rPr lang="en-US" dirty="0"/>
              <a:t>But we also want credibility</a:t>
            </a:r>
          </a:p>
          <a:p>
            <a:pPr lvl="1"/>
            <a:r>
              <a:rPr lang="en-US" dirty="0"/>
              <a:t>Don’t recommend papers that are buzz-word compliant</a:t>
            </a:r>
          </a:p>
          <a:p>
            <a:pPr lvl="2"/>
            <a:r>
              <a:rPr lang="en-US" dirty="0"/>
              <a:t>But not worth reading</a:t>
            </a:r>
          </a:p>
          <a:p>
            <a:pPr lvl="2"/>
            <a:r>
              <a:rPr lang="en-US" dirty="0"/>
              <a:t>(Most papers are never cited)</a:t>
            </a:r>
          </a:p>
        </p:txBody>
      </p:sp>
      <p:sp>
        <p:nvSpPr>
          <p:cNvPr id="11" name="Date Placeholder 10">
            <a:extLst>
              <a:ext uri="{FF2B5EF4-FFF2-40B4-BE49-F238E27FC236}">
                <a16:creationId xmlns:a16="http://schemas.microsoft.com/office/drawing/2014/main" id="{9721B977-8BB2-26AA-8CB5-444FA51AD58E}"/>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863A1897-4D5B-E6A1-D0A5-7112CC82A9C9}"/>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832504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What I’m working on</a:t>
            </a:r>
            <a:endParaRPr/>
          </a:p>
          <a:p>
            <a:pPr>
              <a:spcBef>
                <a:spcPts val="1600"/>
              </a:spcBef>
              <a:buChar char="-"/>
            </a:pPr>
            <a:r>
              <a:rPr lang="en"/>
              <a:t>Optimization stuff</a:t>
            </a:r>
            <a:endParaRPr/>
          </a:p>
          <a:p>
            <a:pPr>
              <a:buChar char="-"/>
            </a:pPr>
            <a:r>
              <a:rPr lang="en"/>
              <a:t>Starting on related work stuff</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101</a:t>
            </a:fld>
            <a:endParaRPr/>
          </a:p>
        </p:txBody>
      </p:sp>
      <p:sp>
        <p:nvSpPr>
          <p:cNvPr id="67" name="Google Shape;67;p1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68" name="Google Shape;68;p15"/>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69" name="Google Shape;69;p15"/>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5"/>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1" name="Google Shape;71;p15"/>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2" name="Google Shape;72;p15"/>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5"/>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74;p15"/>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75;p15"/>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77" name="Google Shape;77;p15"/>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78" name="Google Shape;78;p15"/>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79" name="Google Shape;79;p15"/>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5"/>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86" name="Google Shape;86;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2" name="Google Shape;92;p17"/>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93" name="Google Shape;93;p17"/>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94" name="Google Shape;94;p17"/>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7"/>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96" name="Google Shape;96;p17"/>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03" name="Google Shape;103;p18"/>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04" name="Google Shape;104;p18"/>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 step)</a:t>
            </a:r>
            <a:endParaRPr/>
          </a:p>
        </p:txBody>
      </p:sp>
      <p:sp>
        <p:nvSpPr>
          <p:cNvPr id="110" name="Google Shape;11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1" name="Google Shape;111;p19"/>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18" name="Google Shape;118;p20"/>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19" name="Google Shape;119;p20"/>
          <p:cNvPicPr preferRelativeResize="0"/>
          <p:nvPr/>
        </p:nvPicPr>
        <p:blipFill>
          <a:blip r:embed="rId4">
            <a:alphaModFix/>
          </a:blip>
          <a:stretch>
            <a:fillRect/>
          </a:stretch>
        </p:blipFill>
        <p:spPr>
          <a:xfrm>
            <a:off x="6471601" y="1560168"/>
            <a:ext cx="5094633" cy="509463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107</a:t>
            </a:fld>
            <a:endParaRPr/>
          </a:p>
        </p:txBody>
      </p:sp>
      <p:pic>
        <p:nvPicPr>
          <p:cNvPr id="125" name="Google Shape;125;p21"/>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26" name="Google Shape;126;p21"/>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32" name="Google Shape;132;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3" name="Google Shape;133;p22"/>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0" name="Google Shape;140;p23"/>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1" name="Google Shape;141;p23"/>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895668"/>
            <a:ext cx="5864867" cy="4398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 number&#10;&#10;Description automatically generated">
            <a:extLst>
              <a:ext uri="{FF2B5EF4-FFF2-40B4-BE49-F238E27FC236}">
                <a16:creationId xmlns:a16="http://schemas.microsoft.com/office/drawing/2014/main" id="{F75C37ED-F779-46DE-E5B4-7638687C57E1}"/>
              </a:ext>
            </a:extLst>
          </p:cNvPr>
          <p:cNvPicPr>
            <a:picLocks noGrp="1" noChangeAspect="1"/>
          </p:cNvPicPr>
          <p:nvPr>
            <p:ph idx="1"/>
          </p:nvPr>
        </p:nvPicPr>
        <p:blipFill>
          <a:blip r:embed="rId2"/>
          <a:stretch>
            <a:fillRect/>
          </a:stretch>
        </p:blipFill>
        <p:spPr>
          <a:xfrm>
            <a:off x="838200" y="1217704"/>
            <a:ext cx="10436770" cy="5390861"/>
          </a:xfrm>
        </p:spPr>
      </p:pic>
      <p:sp>
        <p:nvSpPr>
          <p:cNvPr id="2" name="Title 1">
            <a:extLst>
              <a:ext uri="{FF2B5EF4-FFF2-40B4-BE49-F238E27FC236}">
                <a16:creationId xmlns:a16="http://schemas.microsoft.com/office/drawing/2014/main" id="{53A64C01-DD70-E5BA-4C29-94B13B4E2968}"/>
              </a:ext>
            </a:extLst>
          </p:cNvPr>
          <p:cNvSpPr>
            <a:spLocks noGrp="1"/>
          </p:cNvSpPr>
          <p:nvPr>
            <p:ph type="title"/>
          </p:nvPr>
        </p:nvSpPr>
        <p:spPr/>
        <p:txBody>
          <a:bodyPr>
            <a:normAutofit/>
          </a:bodyPr>
          <a:lstStyle/>
          <a:p>
            <a:r>
              <a:rPr lang="en-US" sz="4000" dirty="0"/>
              <a:t>Query: ``On the Dangers of Stochastic Parrots…’’</a:t>
            </a:r>
          </a:p>
        </p:txBody>
      </p:sp>
      <p:sp>
        <p:nvSpPr>
          <p:cNvPr id="4" name="Date Placeholder 3">
            <a:extLst>
              <a:ext uri="{FF2B5EF4-FFF2-40B4-BE49-F238E27FC236}">
                <a16:creationId xmlns:a16="http://schemas.microsoft.com/office/drawing/2014/main" id="{31F1CF15-B079-6188-5871-33C1AA9BDA41}"/>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C7306E15-519B-C456-5C69-9352EF012FA0}"/>
              </a:ext>
            </a:extLst>
          </p:cNvPr>
          <p:cNvSpPr>
            <a:spLocks noGrp="1"/>
          </p:cNvSpPr>
          <p:nvPr>
            <p:ph type="sldNum" sz="quarter" idx="12"/>
          </p:nvPr>
        </p:nvSpPr>
        <p:spPr/>
        <p:txBody>
          <a:bodyPr/>
          <a:lstStyle/>
          <a:p>
            <a:fld id="{A368AD35-EA55-254F-AD80-EFD99CF0F10B}" type="slidenum">
              <a:rPr lang="en-US" smtClean="0"/>
              <a:t>11</a:t>
            </a:fld>
            <a:endParaRPr lang="en-US"/>
          </a:p>
        </p:txBody>
      </p:sp>
      <p:sp>
        <p:nvSpPr>
          <p:cNvPr id="3" name="Rounded Rectangle 2">
            <a:extLst>
              <a:ext uri="{FF2B5EF4-FFF2-40B4-BE49-F238E27FC236}">
                <a16:creationId xmlns:a16="http://schemas.microsoft.com/office/drawing/2014/main" id="{D6429F38-B196-818A-BAF8-19E6ADA09C24}"/>
              </a:ext>
            </a:extLst>
          </p:cNvPr>
          <p:cNvSpPr/>
          <p:nvPr/>
        </p:nvSpPr>
        <p:spPr>
          <a:xfrm>
            <a:off x="5174165" y="3545134"/>
            <a:ext cx="6100805" cy="179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6218-D708-7F91-7B99-EBC9E16F11CA}"/>
              </a:ext>
            </a:extLst>
          </p:cNvPr>
          <p:cNvSpPr>
            <a:spLocks noGrp="1"/>
          </p:cNvSpPr>
          <p:nvPr>
            <p:ph type="title"/>
          </p:nvPr>
        </p:nvSpPr>
        <p:spPr/>
        <p:txBody>
          <a:bodyPr/>
          <a:lstStyle/>
          <a:p>
            <a:r>
              <a:rPr lang="en-US" dirty="0"/>
              <a:t>Conclusion: Bins </a:t>
            </a:r>
            <a:r>
              <a:rPr lang="en-US" dirty="0">
                <a:sym typeface="Wingdings" pitchFamily="2" charset="2"/>
              </a:rPr>
              <a:t> Big Effort (but worth it)</a:t>
            </a:r>
            <a:br>
              <a:rPr lang="en-US" dirty="0">
                <a:sym typeface="Wingdings" pitchFamily="2" charset="2"/>
              </a:rPr>
            </a:br>
            <a:r>
              <a:rPr lang="en-US" dirty="0">
                <a:sym typeface="Wingdings" pitchFamily="2" charset="2"/>
              </a:rPr>
              <a:t>Come back after break to see why</a:t>
            </a:r>
            <a:endParaRPr lang="en-US" dirty="0"/>
          </a:p>
        </p:txBody>
      </p:sp>
      <p:pic>
        <p:nvPicPr>
          <p:cNvPr id="7" name="Picture 2">
            <a:extLst>
              <a:ext uri="{FF2B5EF4-FFF2-40B4-BE49-F238E27FC236}">
                <a16:creationId xmlns:a16="http://schemas.microsoft.com/office/drawing/2014/main" id="{1FCB119A-58FB-4945-7DDA-00053F97AC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06" t="24828" r="13536" b="8750"/>
          <a:stretch/>
        </p:blipFill>
        <p:spPr bwMode="auto">
          <a:xfrm>
            <a:off x="1422453" y="1825625"/>
            <a:ext cx="93470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269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48" name="Google Shape;148;p24"/>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9" name="Google Shape;149;p24"/>
          <p:cNvSpPr/>
          <p:nvPr/>
        </p:nvSpPr>
        <p:spPr>
          <a:xfrm>
            <a:off x="2805133" y="3945133"/>
            <a:ext cx="878000"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4"/>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4"/>
          <p:cNvSpPr txBox="1"/>
          <p:nvPr/>
        </p:nvSpPr>
        <p:spPr>
          <a:xfrm>
            <a:off x="10282267" y="1416367"/>
            <a:ext cx="1198400" cy="533600"/>
          </a:xfrm>
          <a:prstGeom prst="rect">
            <a:avLst/>
          </a:prstGeom>
          <a:noFill/>
          <a:ln>
            <a:noFill/>
          </a:ln>
        </p:spPr>
        <p:txBody>
          <a:bodyPr spcFirstLastPara="1" wrap="square" lIns="121900" tIns="121900" rIns="121900" bIns="121900" anchor="t" anchorCtr="0">
            <a:noAutofit/>
          </a:bodyPr>
          <a:lstStyle/>
          <a:p>
            <a:pPr algn="ctr"/>
            <a:r>
              <a:rPr lang="en" sz="2400" b="1"/>
              <a:t>Paper </a:t>
            </a:r>
            <a:endParaRPr sz="2400" b="1"/>
          </a:p>
        </p:txBody>
      </p:sp>
      <p:sp>
        <p:nvSpPr>
          <p:cNvPr id="152" name="Google Shape;152;p24"/>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53" name="Google Shape;153;p24"/>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54" name="Google Shape;154;p24"/>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5" name="Google Shape;155;p24"/>
          <p:cNvSpPr txBox="1"/>
          <p:nvPr/>
        </p:nvSpPr>
        <p:spPr>
          <a:xfrm>
            <a:off x="1436467" y="1546233"/>
            <a:ext cx="4923200" cy="428800"/>
          </a:xfrm>
          <a:prstGeom prst="rect">
            <a:avLst/>
          </a:prstGeom>
          <a:noFill/>
          <a:ln>
            <a:noFill/>
          </a:ln>
        </p:spPr>
        <p:txBody>
          <a:bodyPr spcFirstLastPara="1" wrap="square" lIns="121900" tIns="121900" rIns="121900" bIns="121900" anchor="t" anchorCtr="0">
            <a:noAutofit/>
          </a:bodyPr>
          <a:lstStyle/>
          <a:p>
            <a:r>
              <a:rPr lang="en" sz="2400" i="1"/>
              <a:t>get_paper_embedding</a:t>
            </a:r>
            <a:r>
              <a:rPr lang="en" sz="2400"/>
              <a:t>(sample_paper)</a:t>
            </a:r>
            <a:endParaRPr sz="2400"/>
          </a:p>
        </p:txBody>
      </p:sp>
      <p:graphicFrame>
        <p:nvGraphicFramePr>
          <p:cNvPr id="156" name="Google Shape;156;p24"/>
          <p:cNvGraphicFramePr/>
          <p:nvPr/>
        </p:nvGraphicFramePr>
        <p:xfrm>
          <a:off x="4836700" y="3296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7" name="Google Shape;157;p24"/>
          <p:cNvSpPr txBox="1"/>
          <p:nvPr/>
        </p:nvSpPr>
        <p:spPr>
          <a:xfrm>
            <a:off x="3849067" y="2665433"/>
            <a:ext cx="6096000" cy="763600"/>
          </a:xfrm>
          <a:prstGeom prst="rect">
            <a:avLst/>
          </a:prstGeom>
          <a:noFill/>
          <a:ln>
            <a:noFill/>
          </a:ln>
        </p:spPr>
        <p:txBody>
          <a:bodyPr spcFirstLastPara="1" wrap="square" lIns="121900" tIns="121900" rIns="121900" bIns="121900" anchor="t" anchorCtr="0">
            <a:noAutofit/>
          </a:bodyPr>
          <a:lstStyle/>
          <a:p>
            <a:r>
              <a:rPr lang="en" sz="2400" b="1"/>
              <a:t>Intro </a:t>
            </a:r>
            <a:r>
              <a:rPr lang="en" sz="2400"/>
              <a:t>References Vector = 3 References</a:t>
            </a:r>
            <a:endParaRPr sz="2400"/>
          </a:p>
        </p:txBody>
      </p:sp>
      <p:graphicFrame>
        <p:nvGraphicFramePr>
          <p:cNvPr id="158" name="Google Shape;158;p24"/>
          <p:cNvGraphicFramePr/>
          <p:nvPr/>
        </p:nvGraphicFramePr>
        <p:xfrm>
          <a:off x="4828733" y="46238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9" name="Google Shape;159;p24"/>
          <p:cNvSpPr txBox="1"/>
          <p:nvPr/>
        </p:nvSpPr>
        <p:spPr>
          <a:xfrm>
            <a:off x="3841100" y="3992333"/>
            <a:ext cx="6096000" cy="763600"/>
          </a:xfrm>
          <a:prstGeom prst="rect">
            <a:avLst/>
          </a:prstGeom>
          <a:noFill/>
          <a:ln>
            <a:noFill/>
          </a:ln>
        </p:spPr>
        <p:txBody>
          <a:bodyPr spcFirstLastPara="1" wrap="square" lIns="121900" tIns="121900" rIns="121900" bIns="121900" anchor="t" anchorCtr="0">
            <a:noAutofit/>
          </a:bodyPr>
          <a:lstStyle/>
          <a:p>
            <a:r>
              <a:rPr lang="en" sz="2400" b="1"/>
              <a:t>Rel Work </a:t>
            </a:r>
            <a:r>
              <a:rPr lang="en" sz="2400"/>
              <a:t>References Vector = 3 References</a:t>
            </a:r>
            <a:endParaRPr sz="2400"/>
          </a:p>
        </p:txBody>
      </p:sp>
      <p:graphicFrame>
        <p:nvGraphicFramePr>
          <p:cNvPr id="160" name="Google Shape;160;p24"/>
          <p:cNvGraphicFramePr/>
          <p:nvPr/>
        </p:nvGraphicFramePr>
        <p:xfrm>
          <a:off x="4828733" y="589980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61" name="Google Shape;161;p24"/>
          <p:cNvSpPr txBox="1"/>
          <p:nvPr/>
        </p:nvSpPr>
        <p:spPr>
          <a:xfrm>
            <a:off x="3841100" y="5268300"/>
            <a:ext cx="6096000" cy="763600"/>
          </a:xfrm>
          <a:prstGeom prst="rect">
            <a:avLst/>
          </a:prstGeom>
          <a:noFill/>
          <a:ln>
            <a:noFill/>
          </a:ln>
        </p:spPr>
        <p:txBody>
          <a:bodyPr spcFirstLastPara="1" wrap="square" lIns="121900" tIns="121900" rIns="121900" bIns="121900" anchor="t" anchorCtr="0">
            <a:noAutofit/>
          </a:bodyPr>
          <a:lstStyle/>
          <a:p>
            <a:r>
              <a:rPr lang="en" sz="2400" b="1"/>
              <a:t>Conclusion </a:t>
            </a:r>
            <a:r>
              <a:rPr lang="en" sz="2400"/>
              <a:t>References Vector = 3 References</a:t>
            </a:r>
            <a:endParaRPr sz="2400"/>
          </a:p>
        </p:txBody>
      </p:sp>
      <p:sp>
        <p:nvSpPr>
          <p:cNvPr id="162" name="Google Shape;162;p24"/>
          <p:cNvSpPr/>
          <p:nvPr/>
        </p:nvSpPr>
        <p:spPr>
          <a:xfrm>
            <a:off x="9740233" y="3654267"/>
            <a:ext cx="1864800"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Compare and Predict</a:t>
            </a: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 (Before)</a:t>
            </a:r>
            <a:endParaRPr/>
          </a:p>
        </p:txBody>
      </p:sp>
      <p:sp>
        <p:nvSpPr>
          <p:cNvPr id="168" name="Google Shape;168;p25"/>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112</a:t>
            </a:fld>
            <a:endParaRPr/>
          </a:p>
        </p:txBody>
      </p:sp>
      <p:pic>
        <p:nvPicPr>
          <p:cNvPr id="169" name="Google Shape;169;p25" title="Points scored"/>
          <p:cNvPicPr preferRelativeResize="0"/>
          <p:nvPr/>
        </p:nvPicPr>
        <p:blipFill>
          <a:blip r:embed="rId3">
            <a:alphaModFix/>
          </a:blip>
          <a:stretch>
            <a:fillRect/>
          </a:stretch>
        </p:blipFill>
        <p:spPr>
          <a:xfrm>
            <a:off x="1472234" y="1402901"/>
            <a:ext cx="8239300" cy="509463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Deeper Networks (with layernorm, and GELU activation)</a:t>
            </a:r>
            <a:endParaRPr/>
          </a:p>
        </p:txBody>
      </p:sp>
      <p:sp>
        <p:nvSpPr>
          <p:cNvPr id="175" name="Google Shape;175;p26"/>
          <p:cNvSpPr txBox="1">
            <a:spLocks noGrp="1"/>
          </p:cNvSpPr>
          <p:nvPr>
            <p:ph type="body" idx="1"/>
          </p:nvPr>
        </p:nvSpPr>
        <p:spPr>
          <a:xfrm>
            <a:off x="2639800" y="1275332"/>
            <a:ext cx="6912400" cy="1091200"/>
          </a:xfrm>
          <a:prstGeom prst="rect">
            <a:avLst/>
          </a:prstGeom>
        </p:spPr>
        <p:txBody>
          <a:bodyPr spcFirstLastPara="1" vert="horz" wrap="square" lIns="121900" tIns="121900" rIns="121900" bIns="121900" rtlCol="0" anchor="t" anchorCtr="0">
            <a:normAutofit fontScale="92500" lnSpcReduction="10000"/>
          </a:bodyPr>
          <a:lstStyle/>
          <a:p>
            <a:pPr marL="0" indent="0">
              <a:spcAft>
                <a:spcPts val="1600"/>
              </a:spcAft>
              <a:buNone/>
            </a:pPr>
            <a:r>
              <a:rPr lang="en"/>
              <a:t>With improvements, V_predic now outperforms V_rw in 76.2% of cases.</a:t>
            </a:r>
            <a:endParaRPr/>
          </a:p>
        </p:txBody>
      </p:sp>
      <p:pic>
        <p:nvPicPr>
          <p:cNvPr id="176" name="Google Shape;176;p26"/>
          <p:cNvPicPr preferRelativeResize="0"/>
          <p:nvPr/>
        </p:nvPicPr>
        <p:blipFill>
          <a:blip r:embed="rId3">
            <a:alphaModFix/>
          </a:blip>
          <a:stretch>
            <a:fillRect/>
          </a:stretch>
        </p:blipFill>
        <p:spPr>
          <a:xfrm>
            <a:off x="2792718" y="2202333"/>
            <a:ext cx="6606577" cy="408506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dirty="0" err="1"/>
                        <a:t>idx</a:t>
                      </a:r>
                      <a:endParaRPr sz="2400" dirty="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dirty="0"/>
                        <a:t>2005</a:t>
                      </a:r>
                      <a:endParaRPr sz="2400" dirty="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dirty="0"/>
                        <a:t>2003</a:t>
                      </a:r>
                      <a:endParaRPr sz="2400" dirty="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2" name="Slide Number Placeholder 1">
            <a:extLst>
              <a:ext uri="{FF2B5EF4-FFF2-40B4-BE49-F238E27FC236}">
                <a16:creationId xmlns:a16="http://schemas.microsoft.com/office/drawing/2014/main" id="{E9FA791B-DAEE-F78F-2A8E-8DD518263BE5}"/>
              </a:ext>
            </a:extLst>
          </p:cNvPr>
          <p:cNvSpPr>
            <a:spLocks noGrp="1"/>
          </p:cNvSpPr>
          <p:nvPr>
            <p:ph type="sldNum" idx="12"/>
          </p:nvPr>
        </p:nvSpPr>
        <p:spPr/>
        <p:txBody>
          <a:bodyPr/>
          <a:lstStyle/>
          <a:p>
            <a:fld id="{00000000-1234-1234-1234-123412341234}" type="slidenum">
              <a:rPr lang="en-GB" smtClean="0"/>
              <a:pPr/>
              <a:t>115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179"/>
          <a:stretch/>
        </p:blipFill>
        <p:spPr>
          <a:xfrm>
            <a:off x="9892861" y="37420"/>
            <a:ext cx="2299139" cy="2348593"/>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3681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16434" y="3429000"/>
            <a:ext cx="4727372" cy="3292475"/>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dirty="0"/>
          </a:p>
        </p:txBody>
      </p:sp>
      <p:sp>
        <p:nvSpPr>
          <p:cNvPr id="2" name="TextBox 1">
            <a:extLst>
              <a:ext uri="{FF2B5EF4-FFF2-40B4-BE49-F238E27FC236}">
                <a16:creationId xmlns:a16="http://schemas.microsoft.com/office/drawing/2014/main" id="{9D6C6C98-C923-4993-530D-AB960043D19F}"/>
              </a:ext>
            </a:extLst>
          </p:cNvPr>
          <p:cNvSpPr txBox="1"/>
          <p:nvPr/>
        </p:nvSpPr>
        <p:spPr>
          <a:xfrm>
            <a:off x="10909547" y="4533087"/>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363082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19383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8666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 (next slide)</a:t>
            </a:r>
          </a:p>
          <a:p>
            <a:r>
              <a:rPr lang="en-US" dirty="0"/>
              <a:t>Dirty (previous slide)</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16</a:t>
            </a:fld>
            <a:endParaRPr lang="en-US"/>
          </a:p>
        </p:txBody>
      </p:sp>
    </p:spTree>
    <p:extLst>
      <p:ext uri="{BB962C8B-B14F-4D97-AF65-F5344CB8AC3E}">
        <p14:creationId xmlns:p14="http://schemas.microsoft.com/office/powerpoint/2010/main" val="26470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51A88-E6E5-ED72-390D-89168AD0051D}"/>
              </a:ext>
            </a:extLst>
          </p:cNvPr>
          <p:cNvSpPr>
            <a:spLocks noGrp="1"/>
          </p:cNvSpPr>
          <p:nvPr>
            <p:ph type="title"/>
          </p:nvPr>
        </p:nvSpPr>
        <p:spPr/>
        <p:txBody>
          <a:bodyPr>
            <a:normAutofit/>
          </a:bodyPr>
          <a:lstStyle/>
          <a:p>
            <a:r>
              <a:rPr lang="en-US" sz="4900" dirty="0"/>
              <a:t>Large &amp; Growing: </a:t>
            </a:r>
            <a:br>
              <a:rPr lang="en-US" dirty="0"/>
            </a:br>
            <a:r>
              <a:rPr lang="en-US" sz="4000" dirty="0"/>
              <a:t>Doubles Every 9 Years</a:t>
            </a:r>
            <a:endParaRPr lang="en-US" dirty="0"/>
          </a:p>
        </p:txBody>
      </p:sp>
      <p:sp>
        <p:nvSpPr>
          <p:cNvPr id="13" name="Content Placeholder 12">
            <a:extLst>
              <a:ext uri="{FF2B5EF4-FFF2-40B4-BE49-F238E27FC236}">
                <a16:creationId xmlns:a16="http://schemas.microsoft.com/office/drawing/2014/main" id="{8DBAFCF8-EEA3-34FF-BD0B-76E6464360EA}"/>
              </a:ext>
            </a:extLst>
          </p:cNvPr>
          <p:cNvSpPr>
            <a:spLocks noGrp="1"/>
          </p:cNvSpPr>
          <p:nvPr>
            <p:ph sz="half" idx="1"/>
          </p:nvPr>
        </p:nvSpPr>
        <p:spPr>
          <a:xfrm>
            <a:off x="838200" y="1825625"/>
            <a:ext cx="6164766" cy="4351338"/>
          </a:xfrm>
        </p:spPr>
        <p:txBody>
          <a:bodyPr>
            <a:normAutofit/>
          </a:bodyPr>
          <a:lstStyle/>
          <a:p>
            <a:r>
              <a:rPr lang="en-US" sz="3200" dirty="0"/>
              <a:t>Standard Benchmarks: OGB</a:t>
            </a:r>
          </a:p>
          <a:p>
            <a:pPr lvl="1"/>
            <a:r>
              <a:rPr lang="en-US" sz="2800" dirty="0"/>
              <a:t>Small: 3M &lt;&lt; 200M</a:t>
            </a:r>
          </a:p>
          <a:p>
            <a:pPr lvl="1"/>
            <a:r>
              <a:rPr lang="en-US" sz="2800" dirty="0"/>
              <a:t>Static: Frozen since KDD-2021</a:t>
            </a:r>
          </a:p>
          <a:p>
            <a:pPr lvl="2"/>
            <a:r>
              <a:rPr lang="en-US" sz="2400" dirty="0">
                <a:hlinkClick r:id="rId2"/>
              </a:rPr>
              <a:t>https://arxiv.org/abs/2103.09430</a:t>
            </a:r>
            <a:endParaRPr lang="en-US" sz="2400" dirty="0"/>
          </a:p>
          <a:p>
            <a:r>
              <a:rPr lang="en-US" sz="3200" dirty="0"/>
              <a:t>Timeliness</a:t>
            </a:r>
          </a:p>
          <a:p>
            <a:pPr lvl="1"/>
            <a:r>
              <a:rPr lang="en-US" sz="2800" dirty="0"/>
              <a:t>Web companies keep indexes up to date (web is a moving target)</a:t>
            </a:r>
          </a:p>
          <a:p>
            <a:pPr lvl="1"/>
            <a:r>
              <a:rPr lang="en-US" sz="2800" dirty="0"/>
              <a:t>Ditto for Academic Search</a:t>
            </a:r>
          </a:p>
        </p:txBody>
      </p:sp>
      <p:pic>
        <p:nvPicPr>
          <p:cNvPr id="14" name="Content Placeholder 10">
            <a:extLst>
              <a:ext uri="{FF2B5EF4-FFF2-40B4-BE49-F238E27FC236}">
                <a16:creationId xmlns:a16="http://schemas.microsoft.com/office/drawing/2014/main" id="{EAF6FD8D-1A5C-F3B9-7282-7FF6C55FDE02}"/>
              </a:ext>
            </a:extLst>
          </p:cNvPr>
          <p:cNvPicPr>
            <a:picLocks noGrp="1" noChangeAspect="1"/>
          </p:cNvPicPr>
          <p:nvPr>
            <p:ph sz="half" idx="2"/>
          </p:nvPr>
        </p:nvPicPr>
        <p:blipFill>
          <a:blip r:embed="rId3"/>
          <a:stretch>
            <a:fillRect/>
          </a:stretch>
        </p:blipFill>
        <p:spPr>
          <a:xfrm>
            <a:off x="7457126" y="1825625"/>
            <a:ext cx="4351338" cy="4351338"/>
          </a:xfrm>
        </p:spPr>
      </p:pic>
      <p:sp>
        <p:nvSpPr>
          <p:cNvPr id="15" name="Date Placeholder 14">
            <a:extLst>
              <a:ext uri="{FF2B5EF4-FFF2-40B4-BE49-F238E27FC236}">
                <a16:creationId xmlns:a16="http://schemas.microsoft.com/office/drawing/2014/main" id="{9D17EE13-4C0B-E254-2157-176FF52313EE}"/>
              </a:ext>
            </a:extLst>
          </p:cNvPr>
          <p:cNvSpPr>
            <a:spLocks noGrp="1"/>
          </p:cNvSpPr>
          <p:nvPr>
            <p:ph type="dt" sz="half" idx="10"/>
          </p:nvPr>
        </p:nvSpPr>
        <p:spPr/>
        <p:txBody>
          <a:bodyPr/>
          <a:lstStyle/>
          <a:p>
            <a:r>
              <a:rPr lang="en-US"/>
              <a:t>Aug 3, 2023</a:t>
            </a:r>
          </a:p>
        </p:txBody>
      </p:sp>
      <p:sp>
        <p:nvSpPr>
          <p:cNvPr id="16" name="Slide Number Placeholder 15">
            <a:extLst>
              <a:ext uri="{FF2B5EF4-FFF2-40B4-BE49-F238E27FC236}">
                <a16:creationId xmlns:a16="http://schemas.microsoft.com/office/drawing/2014/main" id="{1636919F-0828-7BAA-1E20-CD589E9C7468}"/>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12017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7" descr="A picture containing text, font, screenshot, circle&#10;&#10;Description automatically generated">
            <a:extLst>
              <a:ext uri="{FF2B5EF4-FFF2-40B4-BE49-F238E27FC236}">
                <a16:creationId xmlns:a16="http://schemas.microsoft.com/office/drawing/2014/main" id="{BEBA06DC-1485-3E50-A612-AE4F23061BF3}"/>
              </a:ext>
            </a:extLst>
          </p:cNvPr>
          <p:cNvPicPr>
            <a:picLocks noChangeAspect="1"/>
          </p:cNvPicPr>
          <p:nvPr/>
        </p:nvPicPr>
        <p:blipFill>
          <a:blip r:embed="rId2"/>
          <a:stretch>
            <a:fillRect/>
          </a:stretch>
        </p:blipFill>
        <p:spPr>
          <a:xfrm>
            <a:off x="8289235" y="4567227"/>
            <a:ext cx="2961861" cy="2062848"/>
          </a:xfrm>
          <a:prstGeom prst="rect">
            <a:avLst/>
          </a:prstGeom>
        </p:spPr>
      </p:pic>
      <p:sp>
        <p:nvSpPr>
          <p:cNvPr id="5" name="Title 4">
            <a:extLst>
              <a:ext uri="{FF2B5EF4-FFF2-40B4-BE49-F238E27FC236}">
                <a16:creationId xmlns:a16="http://schemas.microsoft.com/office/drawing/2014/main" id="{0ED0B1C6-9464-C85F-7E32-E5802AF7D593}"/>
              </a:ext>
            </a:extLst>
          </p:cNvPr>
          <p:cNvSpPr>
            <a:spLocks noGrp="1"/>
          </p:cNvSpPr>
          <p:nvPr>
            <p:ph type="title"/>
          </p:nvPr>
        </p:nvSpPr>
        <p:spPr/>
        <p:txBody>
          <a:bodyPr>
            <a:normAutofit/>
          </a:bodyPr>
          <a:lstStyle/>
          <a:p>
            <a:r>
              <a:rPr lang="en-US" dirty="0"/>
              <a:t>Standard Benchmarks (e.g., OGB, </a:t>
            </a:r>
            <a:r>
              <a:rPr lang="en-US" dirty="0" err="1"/>
              <a:t>SciRepEval</a:t>
            </a:r>
            <a:r>
              <a:rPr lang="en-US" dirty="0"/>
              <a:t>)</a:t>
            </a:r>
            <a:br>
              <a:rPr lang="en-US" dirty="0"/>
            </a:br>
            <a:r>
              <a:rPr lang="en-US" dirty="0"/>
              <a:t>are Small, Static &amp; Clean</a:t>
            </a:r>
          </a:p>
        </p:txBody>
      </p:sp>
      <p:sp>
        <p:nvSpPr>
          <p:cNvPr id="6" name="Text Placeholder 5">
            <a:extLst>
              <a:ext uri="{FF2B5EF4-FFF2-40B4-BE49-F238E27FC236}">
                <a16:creationId xmlns:a16="http://schemas.microsoft.com/office/drawing/2014/main" id="{8ED40EF8-5988-AFDF-8405-4296215EE7BB}"/>
              </a:ext>
            </a:extLst>
          </p:cNvPr>
          <p:cNvSpPr>
            <a:spLocks noGrp="1"/>
          </p:cNvSpPr>
          <p:nvPr>
            <p:ph type="body" idx="1"/>
          </p:nvPr>
        </p:nvSpPr>
        <p:spPr/>
        <p:txBody>
          <a:bodyPr/>
          <a:lstStyle/>
          <a:p>
            <a:r>
              <a:rPr lang="en-US" dirty="0"/>
              <a:t>OGB (Open Graph Benchmark)</a:t>
            </a:r>
          </a:p>
        </p:txBody>
      </p:sp>
      <p:sp>
        <p:nvSpPr>
          <p:cNvPr id="7" name="Content Placeholder 6">
            <a:extLst>
              <a:ext uri="{FF2B5EF4-FFF2-40B4-BE49-F238E27FC236}">
                <a16:creationId xmlns:a16="http://schemas.microsoft.com/office/drawing/2014/main" id="{92D2C385-316F-2BDA-35F5-77840A0852BA}"/>
              </a:ext>
            </a:extLst>
          </p:cNvPr>
          <p:cNvSpPr>
            <a:spLocks noGrp="1"/>
          </p:cNvSpPr>
          <p:nvPr>
            <p:ph sz="half" idx="2"/>
          </p:nvPr>
        </p:nvSpPr>
        <p:spPr/>
        <p:txBody>
          <a:bodyPr>
            <a:normAutofit fontScale="92500" lnSpcReduction="20000"/>
          </a:bodyPr>
          <a:lstStyle/>
          <a:p>
            <a:r>
              <a:rPr lang="en-US" sz="2600" dirty="0">
                <a:hlinkClick r:id="rId3"/>
              </a:rPr>
              <a:t>https://arxiv.org/pdf/2005.00687.pdf</a:t>
            </a:r>
            <a:r>
              <a:rPr lang="en-US" sz="2600" dirty="0"/>
              <a:t> </a:t>
            </a:r>
          </a:p>
          <a:p>
            <a:r>
              <a:rPr lang="en-US" dirty="0"/>
              <a:t>Nodes (papers): 3M (small)</a:t>
            </a:r>
          </a:p>
          <a:p>
            <a:r>
              <a:rPr lang="en-US" dirty="0"/>
              <a:t>Static </a:t>
            </a:r>
          </a:p>
          <a:p>
            <a:pPr lvl="1"/>
            <a:r>
              <a:rPr lang="en-US" dirty="0"/>
              <a:t>(Frozen for KDD-2021 CUP)</a:t>
            </a:r>
          </a:p>
          <a:p>
            <a:pPr lvl="1"/>
            <a:r>
              <a:rPr lang="en-US" dirty="0"/>
              <a:t>Train: before 2017</a:t>
            </a:r>
          </a:p>
          <a:p>
            <a:pPr lvl="1"/>
            <a:r>
              <a:rPr lang="en-US" dirty="0"/>
              <a:t>Validation: 2018</a:t>
            </a:r>
          </a:p>
          <a:p>
            <a:pPr lvl="1"/>
            <a:r>
              <a:rPr lang="en-US" dirty="0"/>
              <a:t>Test: 2019</a:t>
            </a:r>
          </a:p>
          <a:p>
            <a:r>
              <a:rPr lang="en-US" dirty="0"/>
              <a:t>Nearly all papers have both</a:t>
            </a:r>
          </a:p>
          <a:p>
            <a:pPr lvl="1"/>
            <a:r>
              <a:rPr lang="en-US" dirty="0"/>
              <a:t>Vectors (from word2vec)</a:t>
            </a:r>
          </a:p>
          <a:p>
            <a:pPr lvl="1"/>
            <a:r>
              <a:rPr lang="en-US" dirty="0"/>
              <a:t>Links (from citation graph)</a:t>
            </a:r>
          </a:p>
        </p:txBody>
      </p:sp>
      <p:sp>
        <p:nvSpPr>
          <p:cNvPr id="8" name="Text Placeholder 7">
            <a:extLst>
              <a:ext uri="{FF2B5EF4-FFF2-40B4-BE49-F238E27FC236}">
                <a16:creationId xmlns:a16="http://schemas.microsoft.com/office/drawing/2014/main" id="{9C9820F1-ABD7-A4CF-C5BB-E62646C574C2}"/>
              </a:ext>
            </a:extLst>
          </p:cNvPr>
          <p:cNvSpPr>
            <a:spLocks noGrp="1"/>
          </p:cNvSpPr>
          <p:nvPr>
            <p:ph type="body" sz="quarter" idx="3"/>
          </p:nvPr>
        </p:nvSpPr>
        <p:spPr/>
        <p:txBody>
          <a:bodyPr/>
          <a:lstStyle/>
          <a:p>
            <a:r>
              <a:rPr lang="en-US" dirty="0"/>
              <a:t>S2 (Semantic Scholar)</a:t>
            </a:r>
          </a:p>
        </p:txBody>
      </p:sp>
      <p:sp>
        <p:nvSpPr>
          <p:cNvPr id="9" name="Content Placeholder 8">
            <a:extLst>
              <a:ext uri="{FF2B5EF4-FFF2-40B4-BE49-F238E27FC236}">
                <a16:creationId xmlns:a16="http://schemas.microsoft.com/office/drawing/2014/main" id="{A7E337DC-50DA-C767-9EC0-BF522BF99049}"/>
              </a:ext>
            </a:extLst>
          </p:cNvPr>
          <p:cNvSpPr>
            <a:spLocks noGrp="1"/>
          </p:cNvSpPr>
          <p:nvPr>
            <p:ph sz="quarter" idx="4"/>
          </p:nvPr>
        </p:nvSpPr>
        <p:spPr/>
        <p:txBody>
          <a:bodyPr>
            <a:normAutofit fontScale="92500" lnSpcReduction="20000"/>
          </a:bodyPr>
          <a:lstStyle/>
          <a:p>
            <a:r>
              <a:rPr lang="en-US" dirty="0"/>
              <a:t>Nodes (papers): 200+ M</a:t>
            </a:r>
          </a:p>
          <a:p>
            <a:r>
              <a:rPr lang="en-US" dirty="0"/>
              <a:t>Dynamic</a:t>
            </a:r>
          </a:p>
          <a:p>
            <a:pPr lvl="1"/>
            <a:r>
              <a:rPr lang="en-US" dirty="0"/>
              <a:t>Doubles every 9 years</a:t>
            </a:r>
          </a:p>
          <a:p>
            <a:r>
              <a:rPr lang="en-US" dirty="0"/>
              <a:t>Many papers with missing values</a:t>
            </a:r>
          </a:p>
          <a:p>
            <a:pPr lvl="1"/>
            <a:r>
              <a:rPr lang="en-US" dirty="0"/>
              <a:t>Many missing vectors</a:t>
            </a:r>
          </a:p>
          <a:p>
            <a:pPr lvl="2"/>
            <a:r>
              <a:rPr lang="en-US" dirty="0"/>
              <a:t>(because of missing abstracts)</a:t>
            </a:r>
          </a:p>
          <a:p>
            <a:pPr lvl="1"/>
            <a:r>
              <a:rPr lang="en-US" dirty="0"/>
              <a:t>Many missing links</a:t>
            </a:r>
          </a:p>
        </p:txBody>
      </p:sp>
      <p:sp>
        <p:nvSpPr>
          <p:cNvPr id="4" name="Slide Number Placeholder 3">
            <a:extLst>
              <a:ext uri="{FF2B5EF4-FFF2-40B4-BE49-F238E27FC236}">
                <a16:creationId xmlns:a16="http://schemas.microsoft.com/office/drawing/2014/main" id="{BEE785FD-44F2-111E-A0B6-BF5E690D5911}"/>
              </a:ext>
            </a:extLst>
          </p:cNvPr>
          <p:cNvSpPr>
            <a:spLocks noGrp="1"/>
          </p:cNvSpPr>
          <p:nvPr>
            <p:ph type="sldNum" sz="quarter" idx="12"/>
          </p:nvPr>
        </p:nvSpPr>
        <p:spPr/>
        <p:txBody>
          <a:bodyPr/>
          <a:lstStyle/>
          <a:p>
            <a:fld id="{00000000-1234-1234-1234-123412341234}" type="slidenum">
              <a:rPr lang="en-GB" smtClean="0"/>
              <a:pPr/>
              <a:t>18</a:t>
            </a:fld>
            <a:endParaRPr lang="en-GB" dirty="0"/>
          </a:p>
        </p:txBody>
      </p:sp>
      <p:sp>
        <p:nvSpPr>
          <p:cNvPr id="2" name="Date Placeholder 1">
            <a:extLst>
              <a:ext uri="{FF2B5EF4-FFF2-40B4-BE49-F238E27FC236}">
                <a16:creationId xmlns:a16="http://schemas.microsoft.com/office/drawing/2014/main" id="{2ED26BE0-1AAC-F106-6A7A-3B7CE263E4A1}"/>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9366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7038097" y="4870263"/>
            <a:ext cx="3407929" cy="854400"/>
          </a:xfrm>
          <a:prstGeom prst="rect">
            <a:avLst/>
          </a:prstGeom>
        </p:spPr>
        <p:txBody>
          <a:bodyPr spcFirstLastPara="1" vert="horz" wrap="square" lIns="121900" tIns="121900" rIns="121900" bIns="121900" rtlCol="0" anchor="t" anchorCtr="0">
            <a:normAutofit/>
          </a:bodyPr>
          <a:lstStyle/>
          <a:p>
            <a:r>
              <a:rPr lang="en" dirty="0"/>
              <a:t>Benchmarks</a:t>
            </a:r>
            <a:endParaRPr dirty="0"/>
          </a:p>
        </p:txBody>
      </p:sp>
      <p:graphicFrame>
        <p:nvGraphicFramePr>
          <p:cNvPr id="611" name="Google Shape;611;p55"/>
          <p:cNvGraphicFramePr/>
          <p:nvPr/>
        </p:nvGraphicFramePr>
        <p:xfrm>
          <a:off x="322134" y="443434"/>
          <a:ext cx="11360767" cy="2104527"/>
        </p:xfrm>
        <a:graphic>
          <a:graphicData uri="http://schemas.openxmlformats.org/drawingml/2006/table">
            <a:tbl>
              <a:tblPr>
                <a:noFill/>
              </a:tblPr>
              <a:tblGrid>
                <a:gridCol w="3921467">
                  <a:extLst>
                    <a:ext uri="{9D8B030D-6E8A-4147-A177-3AD203B41FA5}">
                      <a16:colId xmlns:a16="http://schemas.microsoft.com/office/drawing/2014/main" val="20000"/>
                    </a:ext>
                  </a:extLst>
                </a:gridCol>
                <a:gridCol w="1250700">
                  <a:extLst>
                    <a:ext uri="{9D8B030D-6E8A-4147-A177-3AD203B41FA5}">
                      <a16:colId xmlns:a16="http://schemas.microsoft.com/office/drawing/2014/main" val="20001"/>
                    </a:ext>
                  </a:extLst>
                </a:gridCol>
                <a:gridCol w="1702067">
                  <a:extLst>
                    <a:ext uri="{9D8B030D-6E8A-4147-A177-3AD203B41FA5}">
                      <a16:colId xmlns:a16="http://schemas.microsoft.com/office/drawing/2014/main" val="20002"/>
                    </a:ext>
                  </a:extLst>
                </a:gridCol>
                <a:gridCol w="4486533">
                  <a:extLst>
                    <a:ext uri="{9D8B030D-6E8A-4147-A177-3AD203B41FA5}">
                      <a16:colId xmlns:a16="http://schemas.microsoft.com/office/drawing/2014/main" val="20003"/>
                    </a:ext>
                  </a:extLst>
                </a:gridCol>
              </a:tblGrid>
              <a:tr h="650200">
                <a:tc>
                  <a:txBody>
                    <a:bodyPr/>
                    <a:lstStyle/>
                    <a:p>
                      <a:pPr marL="0" lvl="0" indent="0" algn="l" rtl="0">
                        <a:spcBef>
                          <a:spcPts val="0"/>
                        </a:spcBef>
                        <a:spcAft>
                          <a:spcPts val="0"/>
                        </a:spcAft>
                        <a:buNone/>
                      </a:pPr>
                      <a:r>
                        <a:rPr lang="en" sz="2700" dirty="0"/>
                        <a:t>Dataset</a:t>
                      </a:r>
                      <a:endParaRPr sz="2700" dirty="0"/>
                    </a:p>
                  </a:txBody>
                  <a:tcPr marL="121900" marR="121900" marT="121900" marB="121900"/>
                </a:tc>
                <a:tc>
                  <a:txBody>
                    <a:bodyPr/>
                    <a:lstStyle/>
                    <a:p>
                      <a:pPr marL="0" lvl="0" indent="0" algn="l" rtl="0">
                        <a:spcBef>
                          <a:spcPts val="0"/>
                        </a:spcBef>
                        <a:spcAft>
                          <a:spcPts val="0"/>
                        </a:spcAft>
                        <a:buNone/>
                      </a:pPr>
                      <a:r>
                        <a:rPr lang="en" sz="2700"/>
                        <a:t>#N</a:t>
                      </a:r>
                      <a:endParaRPr sz="2700"/>
                    </a:p>
                  </a:txBody>
                  <a:tcPr marL="121900" marR="121900" marT="121900" marB="121900"/>
                </a:tc>
                <a:tc>
                  <a:txBody>
                    <a:bodyPr/>
                    <a:lstStyle/>
                    <a:p>
                      <a:pPr marL="0" lvl="0" indent="0" algn="l" rtl="0">
                        <a:spcBef>
                          <a:spcPts val="0"/>
                        </a:spcBef>
                        <a:spcAft>
                          <a:spcPts val="0"/>
                        </a:spcAft>
                        <a:buNone/>
                      </a:pPr>
                      <a:r>
                        <a:rPr lang="en" sz="2700"/>
                        <a:t>#E</a:t>
                      </a:r>
                      <a:endParaRPr sz="2700"/>
                    </a:p>
                  </a:txBody>
                  <a:tcPr marL="121900" marR="121900" marT="121900" marB="121900"/>
                </a:tc>
                <a:tc>
                  <a:txBody>
                    <a:bodyPr/>
                    <a:lstStyle/>
                    <a:p>
                      <a:pPr marL="0" lvl="0" indent="0" algn="l" rtl="0">
                        <a:spcBef>
                          <a:spcPts val="0"/>
                        </a:spcBef>
                        <a:spcAft>
                          <a:spcPts val="0"/>
                        </a:spcAft>
                        <a:buNone/>
                      </a:pPr>
                      <a:r>
                        <a:rPr lang="en" sz="2700"/>
                        <a:t>Node Raw Features</a:t>
                      </a:r>
                      <a:endParaRPr sz="2700"/>
                    </a:p>
                  </a:txBody>
                  <a:tcPr marL="121900" marR="121900" marT="121900" marB="121900"/>
                </a:tc>
                <a:extLst>
                  <a:ext uri="{0D108BD9-81ED-4DB2-BD59-A6C34878D82A}">
                    <a16:rowId xmlns:a16="http://schemas.microsoft.com/office/drawing/2014/main" val="10000"/>
                  </a:ext>
                </a:extLst>
              </a:tr>
              <a:tr h="650200">
                <a:tc>
                  <a:txBody>
                    <a:bodyPr/>
                    <a:lstStyle/>
                    <a:p>
                      <a:pPr marL="0" lvl="0" indent="0" algn="l" rtl="0">
                        <a:spcBef>
                          <a:spcPts val="0"/>
                        </a:spcBef>
                        <a:spcAft>
                          <a:spcPts val="0"/>
                        </a:spcAft>
                        <a:buNone/>
                      </a:pPr>
                      <a:r>
                        <a:rPr lang="en" sz="2700"/>
                        <a:t>ogbl-citation2</a:t>
                      </a:r>
                      <a:endParaRPr sz="2700"/>
                    </a:p>
                  </a:txBody>
                  <a:tcPr marL="121900" marR="121900" marT="121900" marB="121900"/>
                </a:tc>
                <a:tc>
                  <a:txBody>
                    <a:bodyPr/>
                    <a:lstStyle/>
                    <a:p>
                      <a:pPr marL="0" lvl="0" indent="0" algn="l" rtl="0">
                        <a:spcBef>
                          <a:spcPts val="0"/>
                        </a:spcBef>
                        <a:spcAft>
                          <a:spcPts val="0"/>
                        </a:spcAft>
                        <a:buNone/>
                      </a:pPr>
                      <a:r>
                        <a:rPr lang="en" sz="2700"/>
                        <a:t>3M</a:t>
                      </a:r>
                      <a:endParaRPr sz="2700"/>
                    </a:p>
                  </a:txBody>
                  <a:tcPr marL="121900" marR="121900" marT="121900" marB="121900"/>
                </a:tc>
                <a:tc>
                  <a:txBody>
                    <a:bodyPr/>
                    <a:lstStyle/>
                    <a:p>
                      <a:pPr marL="0" lvl="0" indent="0" algn="l" rtl="0">
                        <a:spcBef>
                          <a:spcPts val="0"/>
                        </a:spcBef>
                        <a:spcAft>
                          <a:spcPts val="0"/>
                        </a:spcAft>
                        <a:buNone/>
                      </a:pPr>
                      <a:r>
                        <a:rPr lang="en" sz="2700"/>
                        <a:t>31M</a:t>
                      </a:r>
                      <a:endParaRPr sz="2700"/>
                    </a:p>
                  </a:txBody>
                  <a:tcPr marL="121900" marR="121900" marT="121900" marB="121900"/>
                </a:tc>
                <a:tc>
                  <a:txBody>
                    <a:bodyPr/>
                    <a:lstStyle/>
                    <a:p>
                      <a:pPr marL="0" lvl="0" indent="0" algn="l" rtl="0">
                        <a:spcBef>
                          <a:spcPts val="0"/>
                        </a:spcBef>
                        <a:spcAft>
                          <a:spcPts val="0"/>
                        </a:spcAft>
                        <a:buNone/>
                      </a:pPr>
                      <a:r>
                        <a:rPr lang="en" sz="2700"/>
                        <a:t>128 (eg. word2vec)</a:t>
                      </a:r>
                      <a:endParaRPr sz="2700"/>
                    </a:p>
                  </a:txBody>
                  <a:tcPr marL="121900" marR="121900" marT="121900" marB="121900"/>
                </a:tc>
                <a:extLst>
                  <a:ext uri="{0D108BD9-81ED-4DB2-BD59-A6C34878D82A}">
                    <a16:rowId xmlns:a16="http://schemas.microsoft.com/office/drawing/2014/main" val="10001"/>
                  </a:ext>
                </a:extLst>
              </a:tr>
              <a:tr h="793967">
                <a:tc>
                  <a:txBody>
                    <a:bodyPr/>
                    <a:lstStyle/>
                    <a:p>
                      <a:pPr marL="0" lvl="0" indent="0" algn="l" rtl="0">
                        <a:spcBef>
                          <a:spcPts val="0"/>
                        </a:spcBef>
                        <a:spcAft>
                          <a:spcPts val="0"/>
                        </a:spcAft>
                        <a:buNone/>
                      </a:pPr>
                      <a:r>
                        <a:rPr lang="en" sz="2700"/>
                        <a:t>Semantic scholar </a:t>
                      </a:r>
                      <a:endParaRPr sz="2700"/>
                    </a:p>
                  </a:txBody>
                  <a:tcPr marL="121900" marR="121900" marT="121900" marB="121900"/>
                </a:tc>
                <a:tc>
                  <a:txBody>
                    <a:bodyPr/>
                    <a:lstStyle/>
                    <a:p>
                      <a:pPr marL="0" lvl="0" indent="0" algn="l" rtl="0">
                        <a:spcBef>
                          <a:spcPts val="0"/>
                        </a:spcBef>
                        <a:spcAft>
                          <a:spcPts val="0"/>
                        </a:spcAft>
                        <a:buNone/>
                      </a:pPr>
                      <a:r>
                        <a:rPr lang="en" sz="2700" dirty="0">
                          <a:solidFill>
                            <a:schemeClr val="dk1"/>
                          </a:solidFill>
                        </a:rPr>
                        <a:t>200M</a:t>
                      </a:r>
                      <a:endParaRPr sz="2700" dirty="0">
                        <a:solidFill>
                          <a:schemeClr val="dk1"/>
                        </a:solidFill>
                      </a:endParaRPr>
                    </a:p>
                  </a:txBody>
                  <a:tcPr marL="121900" marR="121900" marT="121900" marB="121900"/>
                </a:tc>
                <a:tc>
                  <a:txBody>
                    <a:bodyPr/>
                    <a:lstStyle/>
                    <a:p>
                      <a:pPr marL="0" lvl="0" indent="0" algn="l" rtl="0">
                        <a:spcBef>
                          <a:spcPts val="0"/>
                        </a:spcBef>
                        <a:spcAft>
                          <a:spcPts val="0"/>
                        </a:spcAft>
                        <a:buNone/>
                      </a:pPr>
                      <a:r>
                        <a:rPr lang="en" sz="2700"/>
                        <a:t>2B</a:t>
                      </a:r>
                      <a:endParaRPr sz="2700"/>
                    </a:p>
                  </a:txBody>
                  <a:tcPr marL="121900" marR="121900" marT="121900" marB="121900"/>
                </a:tc>
                <a:tc>
                  <a:txBody>
                    <a:bodyPr/>
                    <a:lstStyle/>
                    <a:p>
                      <a:pPr marL="0" lvl="0" indent="0" algn="l" rtl="0">
                        <a:spcBef>
                          <a:spcPts val="0"/>
                        </a:spcBef>
                        <a:spcAft>
                          <a:spcPts val="0"/>
                        </a:spcAft>
                        <a:buNone/>
                      </a:pPr>
                      <a:r>
                        <a:rPr lang="en" sz="2700"/>
                        <a:t>768 (eg. Bert)</a:t>
                      </a:r>
                      <a:endParaRPr sz="2700"/>
                    </a:p>
                  </a:txBody>
                  <a:tcPr marL="121900" marR="121900" marT="121900" marB="121900"/>
                </a:tc>
                <a:extLst>
                  <a:ext uri="{0D108BD9-81ED-4DB2-BD59-A6C34878D82A}">
                    <a16:rowId xmlns:a16="http://schemas.microsoft.com/office/drawing/2014/main" val="10002"/>
                  </a:ext>
                </a:extLst>
              </a:tr>
            </a:tbl>
          </a:graphicData>
        </a:graphic>
      </p:graphicFrame>
      <p:sp>
        <p:nvSpPr>
          <p:cNvPr id="612" name="Google Shape;61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pic>
        <p:nvPicPr>
          <p:cNvPr id="613" name="Google Shape;613;p55"/>
          <p:cNvPicPr preferRelativeResize="0"/>
          <p:nvPr/>
        </p:nvPicPr>
        <p:blipFill>
          <a:blip r:embed="rId3">
            <a:alphaModFix/>
          </a:blip>
          <a:stretch>
            <a:fillRect/>
          </a:stretch>
        </p:blipFill>
        <p:spPr>
          <a:xfrm>
            <a:off x="816201" y="1924301"/>
            <a:ext cx="4818132" cy="4818132"/>
          </a:xfrm>
          <a:prstGeom prst="rect">
            <a:avLst/>
          </a:prstGeom>
          <a:noFill/>
          <a:ln>
            <a:noFill/>
          </a:ln>
        </p:spPr>
      </p:pic>
      <p:sp>
        <p:nvSpPr>
          <p:cNvPr id="2" name="Google Shape;192;p14">
            <a:extLst>
              <a:ext uri="{FF2B5EF4-FFF2-40B4-BE49-F238E27FC236}">
                <a16:creationId xmlns:a16="http://schemas.microsoft.com/office/drawing/2014/main" id="{4D6C763B-B1A0-EC59-4B84-A372AD277CD9}"/>
              </a:ext>
            </a:extLst>
          </p:cNvPr>
          <p:cNvSpPr/>
          <p:nvPr/>
        </p:nvSpPr>
        <p:spPr>
          <a:xfrm>
            <a:off x="7704881" y="3056544"/>
            <a:ext cx="1907471" cy="872754"/>
          </a:xfrm>
          <a:prstGeom prst="wedgeRoundRectCallout">
            <a:avLst>
              <a:gd name="adj1" fmla="val -26910"/>
              <a:gd name="adj2" fmla="val -89260"/>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GBs </a:t>
            </a:r>
            <a:r>
              <a:rPr lang="en-US" sz="2400" b="0" i="0" u="none" strike="noStrike" cap="none" dirty="0">
                <a:solidFill>
                  <a:schemeClr val="lt1"/>
                </a:solidFill>
                <a:latin typeface="Arial"/>
                <a:ea typeface="Arial"/>
                <a:cs typeface="Arial"/>
                <a:sym typeface="Wingdings" pitchFamily="2" charset="2"/>
              </a:rPr>
              <a:t> TBs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a:t>
            </a:r>
          </a:p>
          <a:p>
            <a:r>
              <a:rPr lang="en-US" dirty="0"/>
              <a:t>Centroids/Related Work </a:t>
            </a:r>
          </a:p>
          <a:p>
            <a:pPr lvl="1"/>
            <a:r>
              <a:rPr lang="en-US" dirty="0"/>
              <a:t>(Rodolfo) – 15 min</a:t>
            </a:r>
          </a:p>
          <a:p>
            <a:r>
              <a:rPr lang="en-US" dirty="0"/>
              <a:t>Bins </a:t>
            </a:r>
          </a:p>
          <a:p>
            <a:pPr lvl="1"/>
            <a:r>
              <a:rPr lang="en-US" dirty="0"/>
              <a:t>(Shabnam) – 15 min</a:t>
            </a:r>
          </a:p>
          <a:p>
            <a:pPr lvl="1"/>
            <a:r>
              <a:rPr lang="en-US" dirty="0"/>
              <a:t>Forecasting over time</a:t>
            </a:r>
          </a:p>
          <a:p>
            <a:pPr lvl="1"/>
            <a:r>
              <a:rPr lang="en-US" dirty="0"/>
              <a:t>Losses + Time &amp; Space</a:t>
            </a:r>
          </a:p>
          <a:p>
            <a:r>
              <a:rPr lang="en-US" dirty="0"/>
              <a:t>Production Runs </a:t>
            </a:r>
          </a:p>
          <a:p>
            <a:pPr lvl="1"/>
            <a:r>
              <a:rPr lang="en-US" dirty="0"/>
              <a:t>(Ben) – 10 min</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a:t>
            </a:r>
          </a:p>
          <a:p>
            <a:pPr lvl="1"/>
            <a:r>
              <a:rPr lang="en-US" dirty="0"/>
              <a:t>Random Walks (Peter) – 10 min</a:t>
            </a:r>
          </a:p>
          <a:p>
            <a:pPr lvl="1"/>
            <a:r>
              <a:rPr lang="en-US" dirty="0"/>
              <a:t>Local Citation Prediction (Peter) – 10 min</a:t>
            </a:r>
          </a:p>
          <a:p>
            <a:pPr lvl="1"/>
            <a:r>
              <a:rPr lang="en-US" dirty="0"/>
              <a:t>Time prediction (Melissa) – 15 min</a:t>
            </a:r>
          </a:p>
          <a:p>
            <a:pPr lvl="1"/>
            <a:r>
              <a:rPr lang="en-US" dirty="0"/>
              <a:t>GNNs (Sandeep, Hui) – 15 min</a:t>
            </a:r>
          </a:p>
          <a:p>
            <a:r>
              <a:rPr lang="en-US" dirty="0"/>
              <a:t>Deliverables/Conclusions </a:t>
            </a:r>
          </a:p>
          <a:p>
            <a:pPr lvl="1"/>
            <a:r>
              <a:rPr lang="en-US" dirty="0"/>
              <a:t>(Ken) – 5 minutes</a:t>
            </a:r>
          </a:p>
          <a:p>
            <a:r>
              <a:rPr lang="en-US" dirty="0"/>
              <a:t>Questions – 15 min</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2</a:t>
            </a:fld>
            <a:endParaRPr lang="en-US"/>
          </a:p>
        </p:txBody>
      </p:sp>
      <p:pic>
        <p:nvPicPr>
          <p:cNvPr id="9" name="Picture 8" descr="A qr code on a white background&#10;&#10;Description automatically generated">
            <a:extLst>
              <a:ext uri="{FF2B5EF4-FFF2-40B4-BE49-F238E27FC236}">
                <a16:creationId xmlns:a16="http://schemas.microsoft.com/office/drawing/2014/main" id="{D4D5AE67-71ED-6F5E-1B18-4E40A5E41D16}"/>
              </a:ext>
            </a:extLst>
          </p:cNvPr>
          <p:cNvPicPr>
            <a:picLocks noChangeAspect="1"/>
          </p:cNvPicPr>
          <p:nvPr/>
        </p:nvPicPr>
        <p:blipFill>
          <a:blip r:embed="rId2"/>
          <a:stretch>
            <a:fillRect/>
          </a:stretch>
        </p:blipFill>
        <p:spPr>
          <a:xfrm>
            <a:off x="9739093" y="4541717"/>
            <a:ext cx="2299139" cy="2979683"/>
          </a:xfrm>
          <a:prstGeom prst="rect">
            <a:avLst/>
          </a:prstGeom>
        </p:spPr>
      </p:pic>
    </p:spTree>
    <p:extLst>
      <p:ext uri="{BB962C8B-B14F-4D97-AF65-F5344CB8AC3E}">
        <p14:creationId xmlns:p14="http://schemas.microsoft.com/office/powerpoint/2010/main" val="289263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DE7-59A1-EAAD-6CF9-B5B051F82CC8}"/>
              </a:ext>
            </a:extLst>
          </p:cNvPr>
          <p:cNvSpPr>
            <a:spLocks noGrp="1"/>
          </p:cNvSpPr>
          <p:nvPr>
            <p:ph type="title"/>
          </p:nvPr>
        </p:nvSpPr>
        <p:spPr/>
        <p:txBody>
          <a:bodyPr>
            <a:normAutofit/>
          </a:bodyPr>
          <a:lstStyle/>
          <a:p>
            <a:r>
              <a:rPr lang="en-US" sz="4000" dirty="0"/>
              <a:t>Standard Benchmarks are Small, Static &amp; Clean</a:t>
            </a:r>
          </a:p>
        </p:txBody>
      </p:sp>
      <p:sp>
        <p:nvSpPr>
          <p:cNvPr id="3" name="Text Placeholder 2">
            <a:extLst>
              <a:ext uri="{FF2B5EF4-FFF2-40B4-BE49-F238E27FC236}">
                <a16:creationId xmlns:a16="http://schemas.microsoft.com/office/drawing/2014/main" id="{526292FC-A670-4499-EFD6-64A83E098910}"/>
              </a:ext>
            </a:extLst>
          </p:cNvPr>
          <p:cNvSpPr>
            <a:spLocks noGrp="1"/>
          </p:cNvSpPr>
          <p:nvPr>
            <p:ph type="body" idx="1"/>
          </p:nvPr>
        </p:nvSpPr>
        <p:spPr/>
        <p:txBody>
          <a:bodyPr/>
          <a:lstStyle/>
          <a:p>
            <a:r>
              <a:rPr lang="en-US" dirty="0"/>
              <a:t>S2 (Semantic Scholar)</a:t>
            </a:r>
          </a:p>
        </p:txBody>
      </p:sp>
      <p:sp>
        <p:nvSpPr>
          <p:cNvPr id="5" name="Text Placeholder 4">
            <a:extLst>
              <a:ext uri="{FF2B5EF4-FFF2-40B4-BE49-F238E27FC236}">
                <a16:creationId xmlns:a16="http://schemas.microsoft.com/office/drawing/2014/main" id="{7B816CA9-E038-6192-F13C-B8F081627135}"/>
              </a:ext>
            </a:extLst>
          </p:cNvPr>
          <p:cNvSpPr>
            <a:spLocks noGrp="1"/>
          </p:cNvSpPr>
          <p:nvPr>
            <p:ph type="body" sz="quarter" idx="3"/>
          </p:nvPr>
        </p:nvSpPr>
        <p:spPr/>
        <p:txBody>
          <a:bodyPr/>
          <a:lstStyle/>
          <a:p>
            <a:r>
              <a:rPr lang="en-US" dirty="0" err="1"/>
              <a:t>SciRepEval</a:t>
            </a:r>
            <a:r>
              <a:rPr lang="en-US" dirty="0"/>
              <a:t>: Fewer Missing Values</a:t>
            </a:r>
          </a:p>
        </p:txBody>
      </p:sp>
      <p:sp>
        <p:nvSpPr>
          <p:cNvPr id="7" name="Date Placeholder 6">
            <a:extLst>
              <a:ext uri="{FF2B5EF4-FFF2-40B4-BE49-F238E27FC236}">
                <a16:creationId xmlns:a16="http://schemas.microsoft.com/office/drawing/2014/main" id="{3D0F712B-9D7A-17EF-B180-9DE334627036}"/>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0BD3B11B-9F64-430A-C298-F2C093293F22}"/>
              </a:ext>
            </a:extLst>
          </p:cNvPr>
          <p:cNvSpPr>
            <a:spLocks noGrp="1"/>
          </p:cNvSpPr>
          <p:nvPr>
            <p:ph type="sldNum" sz="quarter" idx="12"/>
          </p:nvPr>
        </p:nvSpPr>
        <p:spPr/>
        <p:txBody>
          <a:bodyPr/>
          <a:lstStyle/>
          <a:p>
            <a:fld id="{A368AD35-EA55-254F-AD80-EFD99CF0F10B}" type="slidenum">
              <a:rPr lang="en-US" smtClean="0"/>
              <a:t>20</a:t>
            </a:fld>
            <a:endParaRPr lang="en-US"/>
          </a:p>
        </p:txBody>
      </p:sp>
      <p:pic>
        <p:nvPicPr>
          <p:cNvPr id="9" name="Content Placeholder 8" descr="A table with numbers and text&#10;&#10;Description automatically generated">
            <a:extLst>
              <a:ext uri="{FF2B5EF4-FFF2-40B4-BE49-F238E27FC236}">
                <a16:creationId xmlns:a16="http://schemas.microsoft.com/office/drawing/2014/main" id="{2903BBA9-78E8-796C-2C60-B682DF84C874}"/>
              </a:ext>
            </a:extLst>
          </p:cNvPr>
          <p:cNvPicPr>
            <a:picLocks noGrp="1" noChangeAspect="1"/>
          </p:cNvPicPr>
          <p:nvPr>
            <p:ph sz="quarter" idx="4"/>
          </p:nvPr>
        </p:nvPicPr>
        <p:blipFill>
          <a:blip r:embed="rId2"/>
          <a:stretch>
            <a:fillRect/>
          </a:stretch>
        </p:blipFill>
        <p:spPr>
          <a:xfrm>
            <a:off x="4939749" y="2824789"/>
            <a:ext cx="6559825" cy="3275312"/>
          </a:xfrm>
          <a:prstGeom prst="rect">
            <a:avLst/>
          </a:prstGeom>
        </p:spPr>
      </p:pic>
      <p:pic>
        <p:nvPicPr>
          <p:cNvPr id="10" name="Content Placeholder 7" descr="A picture containing text, font, screenshot, circle&#10;&#10;Description automatically generated">
            <a:extLst>
              <a:ext uri="{FF2B5EF4-FFF2-40B4-BE49-F238E27FC236}">
                <a16:creationId xmlns:a16="http://schemas.microsoft.com/office/drawing/2014/main" id="{89762E96-D4D7-132B-0A34-53531346C2B7}"/>
              </a:ext>
            </a:extLst>
          </p:cNvPr>
          <p:cNvPicPr>
            <a:picLocks noGrp="1" noChangeAspect="1"/>
          </p:cNvPicPr>
          <p:nvPr>
            <p:ph sz="half" idx="2"/>
          </p:nvPr>
        </p:nvPicPr>
        <p:blipFill>
          <a:blip r:embed="rId3"/>
          <a:stretch>
            <a:fillRect/>
          </a:stretch>
        </p:blipFill>
        <p:spPr>
          <a:xfrm>
            <a:off x="839789" y="2551246"/>
            <a:ext cx="3715820" cy="2587959"/>
          </a:xfrm>
        </p:spPr>
      </p:pic>
      <p:sp>
        <p:nvSpPr>
          <p:cNvPr id="4" name="Rounded Rectangle 3">
            <a:extLst>
              <a:ext uri="{FF2B5EF4-FFF2-40B4-BE49-F238E27FC236}">
                <a16:creationId xmlns:a16="http://schemas.microsoft.com/office/drawing/2014/main" id="{6AE24E50-AF1E-B83E-7B29-0522EFEABE6E}"/>
              </a:ext>
            </a:extLst>
          </p:cNvPr>
          <p:cNvSpPr/>
          <p:nvPr/>
        </p:nvSpPr>
        <p:spPr>
          <a:xfrm>
            <a:off x="6096000" y="4495800"/>
            <a:ext cx="4452257" cy="3374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0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B19-50EA-514C-53CF-72B184FA6A95}"/>
              </a:ext>
            </a:extLst>
          </p:cNvPr>
          <p:cNvSpPr>
            <a:spLocks noGrp="1"/>
          </p:cNvSpPr>
          <p:nvPr>
            <p:ph type="title"/>
          </p:nvPr>
        </p:nvSpPr>
        <p:spPr/>
        <p:txBody>
          <a:bodyPr/>
          <a:lstStyle/>
          <a:p>
            <a:r>
              <a:rPr lang="en-US" dirty="0"/>
              <a:t>Suggestion for Missing Values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DE94E17-6AE4-0C9E-8FCF-DDF33CD34F77}"/>
                  </a:ext>
                </a:extLst>
              </p:cNvPr>
              <p:cNvSpPr>
                <a:spLocks noGrp="1"/>
              </p:cNvSpPr>
              <p:nvPr>
                <p:ph idx="1"/>
              </p:nvPr>
            </p:nvSpPr>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𝑑</m:t>
                    </m:r>
                  </m:oMath>
                </a14:m>
                <a:r>
                  <a:rPr lang="en-US" dirty="0"/>
                  <a:t> be a document id with properties</a:t>
                </a:r>
              </a:p>
              <a:p>
                <a:pPr lvl="1"/>
                <a:r>
                  <a:rPr lang="en-US" dirty="0"/>
                  <a:t>text: titles, abstracts, </a:t>
                </a:r>
                <a:r>
                  <a:rPr lang="en-US" dirty="0" err="1"/>
                  <a:t>etc</a:t>
                </a:r>
                <a:endParaRPr lang="en-US" dirty="0"/>
              </a:p>
              <a:p>
                <a:pPr lvl="1"/>
                <a:r>
                  <a:rPr lang="en-US" dirty="0"/>
                  <a:t>context (links): citations, citing sentences</a:t>
                </a:r>
              </a:p>
              <a:p>
                <a:r>
                  <a:rPr lang="en-US" dirty="0"/>
                  <a:t>Desiderata: Robustness</a:t>
                </a:r>
              </a:p>
              <a:p>
                <a:pPr lvl="1"/>
                <a:r>
                  <a:rPr lang="en-US" dirty="0"/>
                  <a:t>Some values will be missing (and/or wrong)</a:t>
                </a:r>
              </a:p>
              <a:p>
                <a:r>
                  <a:rPr lang="en-US" dirty="0"/>
                  <a:t>Define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to cover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endParaRPr lang="en-US" dirty="0"/>
              </a:p>
              <a:p>
                <a:pPr lvl="1"/>
                <a:r>
                  <a:rPr lang="en-US" dirty="0"/>
                  <a:t>Expand coverage into green region</a:t>
                </a:r>
              </a:p>
              <a:p>
                <a:pPr lvl="1"/>
                <a:endParaRPr lang="en-US" dirty="0"/>
              </a:p>
            </p:txBody>
          </p:sp>
        </mc:Choice>
        <mc:Fallback xmlns="">
          <p:sp>
            <p:nvSpPr>
              <p:cNvPr id="7" name="Content Placeholder 6">
                <a:extLst>
                  <a:ext uri="{FF2B5EF4-FFF2-40B4-BE49-F238E27FC236}">
                    <a16:creationId xmlns:a16="http://schemas.microsoft.com/office/drawing/2014/main" id="{0DE94E17-6AE4-0C9E-8FCF-DDF33CD34F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E59B314-D389-6CFA-7437-C7DB4E49375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E76E3860-300F-4136-E5E5-5F9A545CAF6B}"/>
              </a:ext>
            </a:extLst>
          </p:cNvPr>
          <p:cNvSpPr>
            <a:spLocks noGrp="1"/>
          </p:cNvSpPr>
          <p:nvPr>
            <p:ph type="sldNum" sz="quarter" idx="12"/>
          </p:nvPr>
        </p:nvSpPr>
        <p:spPr/>
        <p:txBody>
          <a:bodyPr/>
          <a:lstStyle/>
          <a:p>
            <a:fld id="{A368AD35-EA55-254F-AD80-EFD99CF0F10B}" type="slidenum">
              <a:rPr lang="en-US" smtClean="0"/>
              <a:t>21</a:t>
            </a:fld>
            <a:endParaRPr lang="en-US" dirty="0"/>
          </a:p>
        </p:txBody>
      </p:sp>
      <p:pic>
        <p:nvPicPr>
          <p:cNvPr id="8" name="Content Placeholder 7" descr="A picture containing text, font, screenshot, circle&#10;&#10;Description automatically generated">
            <a:extLst>
              <a:ext uri="{FF2B5EF4-FFF2-40B4-BE49-F238E27FC236}">
                <a16:creationId xmlns:a16="http://schemas.microsoft.com/office/drawing/2014/main" id="{6B680BEC-2379-A8F9-11E2-3DEBFE890B7A}"/>
              </a:ext>
            </a:extLst>
          </p:cNvPr>
          <p:cNvPicPr>
            <a:picLocks noChangeAspect="1"/>
          </p:cNvPicPr>
          <p:nvPr/>
        </p:nvPicPr>
        <p:blipFill>
          <a:blip r:embed="rId3"/>
          <a:stretch>
            <a:fillRect/>
          </a:stretch>
        </p:blipFill>
        <p:spPr>
          <a:xfrm>
            <a:off x="7305262" y="2707010"/>
            <a:ext cx="4449148" cy="30987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60620E-AC4A-491C-7746-3581C2E23C77}"/>
                  </a:ext>
                </a:extLst>
              </p:cNvPr>
              <p:cNvSpPr txBox="1"/>
              <p:nvPr/>
            </p:nvSpPr>
            <p:spPr>
              <a:xfrm>
                <a:off x="10317221" y="5787331"/>
                <a:ext cx="5118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 name="TextBox 2">
                <a:extLst>
                  <a:ext uri="{FF2B5EF4-FFF2-40B4-BE49-F238E27FC236}">
                    <a16:creationId xmlns:a16="http://schemas.microsoft.com/office/drawing/2014/main" id="{D960620E-AC4A-491C-7746-3581C2E23C77}"/>
                  </a:ext>
                </a:extLst>
              </p:cNvPr>
              <p:cNvSpPr txBox="1">
                <a:spLocks noRot="1" noChangeAspect="1" noMove="1" noResize="1" noEditPoints="1" noAdjustHandles="1" noChangeArrowheads="1" noChangeShapeType="1" noTextEdit="1"/>
              </p:cNvSpPr>
              <p:nvPr/>
            </p:nvSpPr>
            <p:spPr>
              <a:xfrm>
                <a:off x="10317221" y="5787331"/>
                <a:ext cx="511826" cy="43088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66E0F-ACCF-19FD-2BE8-9133E5811EEF}"/>
                  </a:ext>
                </a:extLst>
              </p:cNvPr>
              <p:cNvSpPr txBox="1"/>
              <p:nvPr/>
            </p:nvSpPr>
            <p:spPr>
              <a:xfrm>
                <a:off x="8045231" y="5796336"/>
                <a:ext cx="3129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sz="2800" dirty="0"/>
              </a:p>
            </p:txBody>
          </p:sp>
        </mc:Choice>
        <mc:Fallback xmlns="">
          <p:sp>
            <p:nvSpPr>
              <p:cNvPr id="4" name="TextBox 3">
                <a:extLst>
                  <a:ext uri="{FF2B5EF4-FFF2-40B4-BE49-F238E27FC236}">
                    <a16:creationId xmlns:a16="http://schemas.microsoft.com/office/drawing/2014/main" id="{4D666E0F-ACCF-19FD-2BE8-9133E5811EEF}"/>
                  </a:ext>
                </a:extLst>
              </p:cNvPr>
              <p:cNvSpPr txBox="1">
                <a:spLocks noRot="1" noChangeAspect="1" noMove="1" noResize="1" noEditPoints="1" noAdjustHandles="1" noChangeArrowheads="1" noChangeShapeType="1" noTextEdit="1"/>
              </p:cNvSpPr>
              <p:nvPr/>
            </p:nvSpPr>
            <p:spPr>
              <a:xfrm>
                <a:off x="8045231" y="5796336"/>
                <a:ext cx="312906" cy="430887"/>
              </a:xfrm>
              <a:prstGeom prst="rect">
                <a:avLst/>
              </a:prstGeom>
              <a:blipFill>
                <a:blip r:embed="rId5"/>
                <a:stretch>
                  <a:fillRect l="-26923" r="-23077" b="-5714"/>
                </a:stretch>
              </a:blipFill>
            </p:spPr>
            <p:txBody>
              <a:bodyPr/>
              <a:lstStyle/>
              <a:p>
                <a:r>
                  <a:rPr lang="en-US">
                    <a:noFill/>
                  </a:rPr>
                  <a:t> </a:t>
                </a:r>
              </a:p>
            </p:txBody>
          </p:sp>
        </mc:Fallback>
      </mc:AlternateContent>
    </p:spTree>
    <p:extLst>
      <p:ext uri="{BB962C8B-B14F-4D97-AF65-F5344CB8AC3E}">
        <p14:creationId xmlns:p14="http://schemas.microsoft.com/office/powerpoint/2010/main" val="208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8842-13BB-B9EE-E7C5-D27E191F63E9}"/>
              </a:ext>
            </a:extLst>
          </p:cNvPr>
          <p:cNvSpPr>
            <a:spLocks noGrp="1"/>
          </p:cNvSpPr>
          <p:nvPr>
            <p:ph type="title"/>
          </p:nvPr>
        </p:nvSpPr>
        <p:spPr/>
        <p:txBody>
          <a:bodyPr/>
          <a:lstStyle/>
          <a:p>
            <a:r>
              <a:rPr lang="en-US" dirty="0"/>
              <a:t>Teaser for Rodolfo’s Talk</a:t>
            </a:r>
          </a:p>
        </p:txBody>
      </p:sp>
      <p:sp>
        <p:nvSpPr>
          <p:cNvPr id="3" name="Content Placeholder 2">
            <a:extLst>
              <a:ext uri="{FF2B5EF4-FFF2-40B4-BE49-F238E27FC236}">
                <a16:creationId xmlns:a16="http://schemas.microsoft.com/office/drawing/2014/main" id="{4895976D-E6D3-ECA9-DD11-494E0514A7CF}"/>
              </a:ext>
            </a:extLst>
          </p:cNvPr>
          <p:cNvSpPr>
            <a:spLocks noGrp="1"/>
          </p:cNvSpPr>
          <p:nvPr>
            <p:ph idx="1"/>
          </p:nvPr>
        </p:nvSpPr>
        <p:spPr/>
        <p:txBody>
          <a:bodyPr/>
          <a:lstStyle/>
          <a:p>
            <a:r>
              <a:rPr lang="en-US" dirty="0"/>
              <a:t>Coming next…</a:t>
            </a:r>
          </a:p>
          <a:p>
            <a:endParaRPr lang="en-US" dirty="0"/>
          </a:p>
          <a:p>
            <a:r>
              <a:rPr lang="en-US" dirty="0"/>
              <a:t>How do we estimate vectors for new papers (not in training set)?</a:t>
            </a:r>
          </a:p>
        </p:txBody>
      </p:sp>
      <p:sp>
        <p:nvSpPr>
          <p:cNvPr id="4" name="Date Placeholder 3">
            <a:extLst>
              <a:ext uri="{FF2B5EF4-FFF2-40B4-BE49-F238E27FC236}">
                <a16:creationId xmlns:a16="http://schemas.microsoft.com/office/drawing/2014/main" id="{00BEE932-6549-E59C-7333-6BB8132712AB}"/>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3D1D3CB-073D-AFF8-C3A4-7F77F6F0D1E3}"/>
              </a:ext>
            </a:extLst>
          </p:cNvPr>
          <p:cNvSpPr>
            <a:spLocks noGrp="1"/>
          </p:cNvSpPr>
          <p:nvPr>
            <p:ph type="sldNum" sz="quarter" idx="12"/>
          </p:nvPr>
        </p:nvSpPr>
        <p:spPr/>
        <p:txBody>
          <a:bodyPr/>
          <a:lstStyle/>
          <a:p>
            <a:fld id="{A368AD35-EA55-254F-AD80-EFD99CF0F10B}" type="slidenum">
              <a:rPr lang="en-US" smtClean="0"/>
              <a:t>22</a:t>
            </a:fld>
            <a:endParaRPr lang="en-US"/>
          </a:p>
        </p:txBody>
      </p:sp>
    </p:spTree>
    <p:extLst>
      <p:ext uri="{BB962C8B-B14F-4D97-AF65-F5344CB8AC3E}">
        <p14:creationId xmlns:p14="http://schemas.microsoft.com/office/powerpoint/2010/main" val="401098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40BB5D62-2AED-F50C-175C-DC944182886E}"/>
                  </a:ext>
                </a:extLst>
              </p:cNvPr>
              <p:cNvSpPr>
                <a:spLocks noGrp="1"/>
              </p:cNvSpPr>
              <p:nvPr>
                <p:ph type="title"/>
              </p:nvPr>
            </p:nvSpPr>
            <p:spPr/>
            <p:txBody>
              <a:bodyPr/>
              <a:lstStyle/>
              <a:p>
                <a:r>
                  <a:rPr lang="en-US" dirty="0"/>
                  <a:t>Estimates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training set</a:t>
                </a:r>
              </a:p>
            </p:txBody>
          </p:sp>
        </mc:Choice>
        <mc:Fallback xmlns="">
          <p:sp>
            <p:nvSpPr>
              <p:cNvPr id="9" name="Title 8">
                <a:extLst>
                  <a:ext uri="{FF2B5EF4-FFF2-40B4-BE49-F238E27FC236}">
                    <a16:creationId xmlns:a16="http://schemas.microsoft.com/office/drawing/2014/main" id="{40BB5D62-2AED-F50C-175C-DC944182886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AFAADFFF-FF34-6854-409D-A91A4E12D447}"/>
              </a:ext>
            </a:extLst>
          </p:cNvPr>
          <p:cNvSpPr>
            <a:spLocks noGrp="1"/>
          </p:cNvSpPr>
          <p:nvPr>
            <p:ph sz="half" idx="1"/>
          </p:nvPr>
        </p:nvSpPr>
        <p:spPr/>
        <p:txBody>
          <a:bodyPr/>
          <a:lstStyle/>
          <a:p>
            <a:r>
              <a:rPr lang="en-US" dirty="0"/>
              <a:t>It has been suggested that Link-based methods </a:t>
            </a:r>
          </a:p>
          <a:p>
            <a:pPr lvl="1"/>
            <a:r>
              <a:rPr lang="en-US" dirty="0"/>
              <a:t>do not generalize to documents beyond training set</a:t>
            </a:r>
          </a:p>
          <a:p>
            <a:r>
              <a:rPr lang="en-US" dirty="0"/>
              <a:t>Two methods for generalizing </a:t>
            </a:r>
          </a:p>
          <a:p>
            <a:pPr lvl="1"/>
            <a:r>
              <a:rPr lang="en-US" dirty="0"/>
              <a:t>Better Together</a:t>
            </a:r>
          </a:p>
          <a:p>
            <a:pPr lvl="1"/>
            <a:r>
              <a:rPr lang="en-US" dirty="0"/>
              <a:t>Centroid Assumption</a:t>
            </a:r>
          </a:p>
          <a:p>
            <a:pPr lvl="1"/>
            <a:endParaRPr lang="en-US" dirty="0"/>
          </a:p>
          <a:p>
            <a:r>
              <a:rPr lang="en-US" dirty="0"/>
              <a:t>Rodolfo &amp; Peter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4349060-9026-0DCE-A519-5FFD608045B1}"/>
                  </a:ext>
                </a:extLst>
              </p:cNvPr>
              <p:cNvSpPr>
                <a:spLocks noGrp="1"/>
              </p:cNvSpPr>
              <p:nvPr>
                <p:ph sz="half" idx="2"/>
              </p:nvPr>
            </p:nvSpPr>
            <p:spPr/>
            <p:txBody>
              <a:bodyPr/>
              <a:lstStyle/>
              <a:p>
                <a:r>
                  <a:rPr lang="en-US" dirty="0"/>
                  <a:t>Better Together</a:t>
                </a:r>
              </a:p>
              <a:p>
                <a:pPr lvl="1"/>
                <a:r>
                  <a:rPr lang="en-US" dirty="0"/>
                  <a:t>Use links when available</a:t>
                </a:r>
              </a:p>
              <a:p>
                <a:pPr lvl="1"/>
                <a:r>
                  <a:rPr lang="en-US" dirty="0"/>
                  <a:t>Use abstracts when available</a:t>
                </a:r>
              </a:p>
              <a:p>
                <a:endParaRPr lang="en-US" dirty="0"/>
              </a:p>
              <a:p>
                <a:endParaRPr lang="en-US" dirty="0"/>
              </a:p>
              <a:p>
                <a:endParaRPr lang="en-US" dirty="0"/>
              </a:p>
              <a:p>
                <a:endParaRPr lang="en-US" dirty="0"/>
              </a:p>
              <a:p>
                <a:r>
                  <a:rPr lang="en-US" dirty="0"/>
                  <a:t>Centroid Assumption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1" name="Content Placeholder 10">
                <a:extLst>
                  <a:ext uri="{FF2B5EF4-FFF2-40B4-BE49-F238E27FC236}">
                    <a16:creationId xmlns:a16="http://schemas.microsoft.com/office/drawing/2014/main" id="{94349060-9026-0DCE-A519-5FFD608045B1}"/>
                  </a:ext>
                </a:extLst>
              </p:cNvPr>
              <p:cNvSpPr>
                <a:spLocks noGrp="1" noRot="1" noChangeAspect="1" noMove="1" noResize="1" noEditPoints="1" noAdjustHandles="1" noChangeArrowheads="1" noChangeShapeType="1" noTextEdit="1"/>
              </p:cNvSpPr>
              <p:nvPr>
                <p:ph sz="half" idx="2"/>
              </p:nvPr>
            </p:nvSpPr>
            <p:spPr>
              <a:blipFill>
                <a:blip r:embed="rId3"/>
                <a:stretch>
                  <a:fillRect l="-2200" t="-2326" b="-17733"/>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BCE1384-A44F-DB8C-84E4-1C5382F1CB93}"/>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73F6CA57-78D9-3409-AD6B-33B3C7ED6182}"/>
              </a:ext>
            </a:extLst>
          </p:cNvPr>
          <p:cNvSpPr>
            <a:spLocks noGrp="1"/>
          </p:cNvSpPr>
          <p:nvPr>
            <p:ph type="sldNum" sz="quarter" idx="12"/>
          </p:nvPr>
        </p:nvSpPr>
        <p:spPr/>
        <p:txBody>
          <a:bodyPr/>
          <a:lstStyle/>
          <a:p>
            <a:fld id="{A368AD35-EA55-254F-AD80-EFD99CF0F10B}" type="slidenum">
              <a:rPr lang="en-US" smtClean="0"/>
              <a:t>23</a:t>
            </a:fld>
            <a:endParaRPr lang="en-US"/>
          </a:p>
        </p:txBody>
      </p:sp>
      <p:pic>
        <p:nvPicPr>
          <p:cNvPr id="12" name="Content Placeholder 7" descr="A picture containing text, font, screenshot, circle&#10;&#10;Description automatically generated">
            <a:extLst>
              <a:ext uri="{FF2B5EF4-FFF2-40B4-BE49-F238E27FC236}">
                <a16:creationId xmlns:a16="http://schemas.microsoft.com/office/drawing/2014/main" id="{4E21DBDE-077C-08C5-345A-5466912D9576}"/>
              </a:ext>
            </a:extLst>
          </p:cNvPr>
          <p:cNvPicPr>
            <a:picLocks noChangeAspect="1"/>
          </p:cNvPicPr>
          <p:nvPr/>
        </p:nvPicPr>
        <p:blipFill>
          <a:blip r:embed="rId4"/>
          <a:stretch>
            <a:fillRect/>
          </a:stretch>
        </p:blipFill>
        <p:spPr>
          <a:xfrm>
            <a:off x="6286440" y="2993500"/>
            <a:ext cx="2894004" cy="2015588"/>
          </a:xfrm>
          <a:prstGeom prst="rect">
            <a:avLst/>
          </a:prstGeom>
        </p:spPr>
      </p:pic>
    </p:spTree>
    <p:extLst>
      <p:ext uri="{BB962C8B-B14F-4D97-AF65-F5344CB8AC3E}">
        <p14:creationId xmlns:p14="http://schemas.microsoft.com/office/powerpoint/2010/main" val="208229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9A30-4DA7-7A04-0D7F-0A551E92453A}"/>
              </a:ext>
            </a:extLst>
          </p:cNvPr>
          <p:cNvSpPr>
            <a:spLocks noGrp="1"/>
          </p:cNvSpPr>
          <p:nvPr>
            <p:ph type="title"/>
          </p:nvPr>
        </p:nvSpPr>
        <p:spPr/>
        <p:txBody>
          <a:bodyPr/>
          <a:lstStyle/>
          <a:p>
            <a:r>
              <a:rPr lang="en-US" dirty="0"/>
              <a:t>Centroid Assumption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C61D691-C698-BD8B-5171-70AA04D606DC}"/>
                  </a:ext>
                </a:extLst>
              </p:cNvPr>
              <p:cNvSpPr>
                <a:spLocks noGrp="1"/>
              </p:cNvSpPr>
              <p:nvPr>
                <p:ph sz="half" idx="1"/>
              </p:nvPr>
            </p:nvSpPr>
            <p:spPr/>
            <p:txBody>
              <a:bodyPr/>
              <a:lstStyle/>
              <a:p>
                <a:r>
                  <a:rPr lang="en-US" dirty="0"/>
                  <a:t>Suppose </a:t>
                </a:r>
                <a14:m>
                  <m:oMath xmlns:m="http://schemas.openxmlformats.org/officeDocument/2006/math">
                    <m:r>
                      <a:rPr lang="en-US" i="1" dirty="0" smtClean="0">
                        <a:latin typeface="Cambria Math" panose="02040503050406030204" pitchFamily="18" charset="0"/>
                      </a:rPr>
                      <m:t>𝑑</m:t>
                    </m:r>
                  </m:oMath>
                </a14:m>
                <a:r>
                  <a:rPr lang="en-US" dirty="0"/>
                  <a:t> is a submission to a conference.  What is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a:p>
                <a:r>
                  <a:rPr lang="en-US" dirty="0"/>
                  <a:t>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be the ``true’’ vector</a:t>
                </a:r>
              </a:p>
              <a:p>
                <a:pPr lvl="1"/>
                <a:r>
                  <a:rPr lang="en-US" dirty="0"/>
                  <a:t>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dirty="0"/>
                  <a:t> be an estimate </a:t>
                </a:r>
              </a:p>
              <a:p>
                <a:r>
                  <a:rPr lang="en-US" dirty="0"/>
                  <a:t>Standard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for abstract </a:t>
                </a:r>
                <a14:m>
                  <m:oMath xmlns:m="http://schemas.openxmlformats.org/officeDocument/2006/math">
                    <m:r>
                      <a:rPr lang="en-US" i="1" dirty="0" smtClean="0">
                        <a:latin typeface="Cambria Math" panose="02040503050406030204" pitchFamily="18" charset="0"/>
                      </a:rPr>
                      <m:t>𝑎</m:t>
                    </m:r>
                  </m:oMath>
                </a14:m>
                <a:endParaRPr lang="en-US" dirty="0"/>
              </a:p>
              <a:p>
                <a:r>
                  <a:rPr lang="en-US" dirty="0"/>
                  <a:t>Centroid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7" name="Content Placeholder 6">
                <a:extLst>
                  <a:ext uri="{FF2B5EF4-FFF2-40B4-BE49-F238E27FC236}">
                    <a16:creationId xmlns:a16="http://schemas.microsoft.com/office/drawing/2014/main" id="{DC61D691-C698-BD8B-5171-70AA04D606DC}"/>
                  </a:ext>
                </a:extLst>
              </p:cNvPr>
              <p:cNvSpPr>
                <a:spLocks noGrp="1" noRot="1" noChangeAspect="1" noMove="1" noResize="1" noEditPoints="1" noAdjustHandles="1" noChangeArrowheads="1" noChangeShapeType="1" noTextEdit="1"/>
              </p:cNvSpPr>
              <p:nvPr>
                <p:ph sz="half" idx="1"/>
              </p:nvPr>
            </p:nvSpPr>
            <p:spPr>
              <a:blipFill>
                <a:blip r:embed="rId3"/>
                <a:stretch>
                  <a:fillRect l="-2200" t="-2326" b="-407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467CB9A1-E455-E3C6-2830-D710756DF4CC}"/>
              </a:ext>
            </a:extLst>
          </p:cNvPr>
          <p:cNvPicPr>
            <a:picLocks noGrp="1" noChangeAspect="1"/>
          </p:cNvPicPr>
          <p:nvPr>
            <p:ph sz="half" idx="2"/>
          </p:nvPr>
        </p:nvPicPr>
        <p:blipFill>
          <a:blip r:embed="rId4"/>
          <a:stretch>
            <a:fillRect/>
          </a:stretch>
        </p:blipFill>
        <p:spPr>
          <a:xfrm>
            <a:off x="6397326" y="664121"/>
            <a:ext cx="5529758" cy="5529758"/>
          </a:xfrm>
        </p:spPr>
      </p:pic>
      <p:sp>
        <p:nvSpPr>
          <p:cNvPr id="4" name="Date Placeholder 3">
            <a:extLst>
              <a:ext uri="{FF2B5EF4-FFF2-40B4-BE49-F238E27FC236}">
                <a16:creationId xmlns:a16="http://schemas.microsoft.com/office/drawing/2014/main" id="{ED4371C0-6D5F-27D9-878E-4243C05D299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6EE7E2C-A8EA-E4DE-0F9D-C1F303513BF4}"/>
              </a:ext>
            </a:extLst>
          </p:cNvPr>
          <p:cNvSpPr>
            <a:spLocks noGrp="1"/>
          </p:cNvSpPr>
          <p:nvPr>
            <p:ph type="sldNum" sz="quarter" idx="12"/>
          </p:nvPr>
        </p:nvSpPr>
        <p:spPr/>
        <p:txBody>
          <a:bodyPr/>
          <a:lstStyle/>
          <a:p>
            <a:fld id="{A368AD35-EA55-254F-AD80-EFD99CF0F10B}" type="slidenum">
              <a:rPr lang="en-US" smtClean="0"/>
              <a:t>24</a:t>
            </a:fld>
            <a:endParaRPr lang="en-US"/>
          </a:p>
        </p:txBody>
      </p:sp>
      <p:sp>
        <p:nvSpPr>
          <p:cNvPr id="11" name="TextBox 10">
            <a:extLst>
              <a:ext uri="{FF2B5EF4-FFF2-40B4-BE49-F238E27FC236}">
                <a16:creationId xmlns:a16="http://schemas.microsoft.com/office/drawing/2014/main" id="{BB77639A-9794-8CD1-00CE-51FD12F2D864}"/>
              </a:ext>
            </a:extLst>
          </p:cNvPr>
          <p:cNvSpPr txBox="1"/>
          <p:nvPr/>
        </p:nvSpPr>
        <p:spPr>
          <a:xfrm>
            <a:off x="6521619" y="238326"/>
            <a:ext cx="5556842" cy="523220"/>
          </a:xfrm>
          <a:prstGeom prst="rect">
            <a:avLst/>
          </a:prstGeom>
          <a:noFill/>
        </p:spPr>
        <p:txBody>
          <a:bodyPr wrap="none" rtlCol="0">
            <a:spAutoFit/>
          </a:bodyPr>
          <a:lstStyle/>
          <a:p>
            <a:r>
              <a:rPr lang="en-US" sz="2800" dirty="0"/>
              <a:t>Evidence for Centroid Approximation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910B3D-96BA-CB54-1CAF-C95EC5A3DFA5}"/>
                  </a:ext>
                </a:extLst>
              </p:cNvPr>
              <p:cNvSpPr txBox="1"/>
              <p:nvPr/>
            </p:nvSpPr>
            <p:spPr>
              <a:xfrm>
                <a:off x="7835944" y="786813"/>
                <a:ext cx="2652521" cy="547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b="0" i="1" smtClean="0">
                          <a:latin typeface="Cambria Math" panose="02040503050406030204" pitchFamily="18" charset="0"/>
                        </a:rPr>
                        <m:t>, </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𝑓</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DF910B3D-96BA-CB54-1CAF-C95EC5A3DFA5}"/>
                  </a:ext>
                </a:extLst>
              </p:cNvPr>
              <p:cNvSpPr txBox="1">
                <a:spLocks noRot="1" noChangeAspect="1" noMove="1" noResize="1" noEditPoints="1" noAdjustHandles="1" noChangeArrowheads="1" noChangeShapeType="1" noTextEdit="1"/>
              </p:cNvSpPr>
              <p:nvPr/>
            </p:nvSpPr>
            <p:spPr>
              <a:xfrm>
                <a:off x="7835944" y="786813"/>
                <a:ext cx="2652521" cy="547458"/>
              </a:xfrm>
              <a:prstGeom prst="rect">
                <a:avLst/>
              </a:prstGeom>
              <a:blipFill>
                <a:blip r:embed="rId5"/>
                <a:stretch>
                  <a:fillRect t="-6667" r="-474" b="-20000"/>
                </a:stretch>
              </a:blipFill>
            </p:spPr>
            <p:txBody>
              <a:bodyPr/>
              <a:lstStyle/>
              <a:p>
                <a:r>
                  <a:rPr lang="en-US">
                    <a:noFill/>
                  </a:rPr>
                  <a:t> </a:t>
                </a:r>
              </a:p>
            </p:txBody>
          </p:sp>
        </mc:Fallback>
      </mc:AlternateContent>
    </p:spTree>
    <p:extLst>
      <p:ext uri="{BB962C8B-B14F-4D97-AF65-F5344CB8AC3E}">
        <p14:creationId xmlns:p14="http://schemas.microsoft.com/office/powerpoint/2010/main" val="12621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graph of missing&#10;&#10;Description automatically generated">
            <a:extLst>
              <a:ext uri="{FF2B5EF4-FFF2-40B4-BE49-F238E27FC236}">
                <a16:creationId xmlns:a16="http://schemas.microsoft.com/office/drawing/2014/main" id="{721BAE1F-9684-8F5F-35CE-4DDC3BABBB2F}"/>
              </a:ext>
            </a:extLst>
          </p:cNvPr>
          <p:cNvPicPr>
            <a:picLocks noChangeAspect="1"/>
          </p:cNvPicPr>
          <p:nvPr/>
        </p:nvPicPr>
        <p:blipFill rotWithShape="1">
          <a:blip r:embed="rId2"/>
          <a:srcRect t="11815" r="4601"/>
          <a:stretch/>
        </p:blipFill>
        <p:spPr>
          <a:xfrm>
            <a:off x="8070574" y="57703"/>
            <a:ext cx="4025347" cy="3720959"/>
          </a:xfrm>
          <a:prstGeom prst="rect">
            <a:avLst/>
          </a:prstGeom>
        </p:spPr>
      </p:pic>
      <p:pic>
        <p:nvPicPr>
          <p:cNvPr id="14" name="Content Placeholder 13" descr="A graph of training bins and accuracy&#10;&#10;Description automatically generated">
            <a:extLst>
              <a:ext uri="{FF2B5EF4-FFF2-40B4-BE49-F238E27FC236}">
                <a16:creationId xmlns:a16="http://schemas.microsoft.com/office/drawing/2014/main" id="{FC2FC95C-59F6-0512-23BB-E973E2FA53C7}"/>
              </a:ext>
            </a:extLst>
          </p:cNvPr>
          <p:cNvPicPr>
            <a:picLocks noGrp="1" noChangeAspect="1"/>
          </p:cNvPicPr>
          <p:nvPr>
            <p:ph sz="half" idx="2"/>
          </p:nvPr>
        </p:nvPicPr>
        <p:blipFill>
          <a:blip r:embed="rId3"/>
          <a:stretch>
            <a:fillRect/>
          </a:stretch>
        </p:blipFill>
        <p:spPr>
          <a:xfrm>
            <a:off x="6596246" y="3730832"/>
            <a:ext cx="5499675" cy="3069465"/>
          </a:xfrm>
        </p:spPr>
      </p:pic>
      <p:sp>
        <p:nvSpPr>
          <p:cNvPr id="2" name="Title 1">
            <a:extLst>
              <a:ext uri="{FF2B5EF4-FFF2-40B4-BE49-F238E27FC236}">
                <a16:creationId xmlns:a16="http://schemas.microsoft.com/office/drawing/2014/main" id="{0C63A509-7EBF-EDD0-5033-A0089A7CD655}"/>
              </a:ext>
            </a:extLst>
          </p:cNvPr>
          <p:cNvSpPr>
            <a:spLocks noGrp="1"/>
          </p:cNvSpPr>
          <p:nvPr>
            <p:ph type="title"/>
          </p:nvPr>
        </p:nvSpPr>
        <p:spPr>
          <a:xfrm>
            <a:off x="838200" y="365125"/>
            <a:ext cx="6954078" cy="1325563"/>
          </a:xfrm>
        </p:spPr>
        <p:txBody>
          <a:bodyPr/>
          <a:lstStyle/>
          <a:p>
            <a:r>
              <a:rPr lang="en-US" dirty="0"/>
              <a:t>Proposal: Bins (Shabnam)</a:t>
            </a:r>
          </a:p>
        </p:txBody>
      </p:sp>
      <p:sp>
        <p:nvSpPr>
          <p:cNvPr id="3" name="Content Placeholder 2">
            <a:extLst>
              <a:ext uri="{FF2B5EF4-FFF2-40B4-BE49-F238E27FC236}">
                <a16:creationId xmlns:a16="http://schemas.microsoft.com/office/drawing/2014/main" id="{0391AF87-FBC6-9D07-EA33-57704BC22C6A}"/>
              </a:ext>
            </a:extLst>
          </p:cNvPr>
          <p:cNvSpPr>
            <a:spLocks noGrp="1"/>
          </p:cNvSpPr>
          <p:nvPr>
            <p:ph sz="half" idx="1"/>
          </p:nvPr>
        </p:nvSpPr>
        <p:spPr>
          <a:xfrm>
            <a:off x="838199" y="1590676"/>
            <a:ext cx="7616688" cy="4571585"/>
          </a:xfrm>
        </p:spPr>
        <p:txBody>
          <a:bodyPr>
            <a:normAutofit/>
          </a:bodyPr>
          <a:lstStyle/>
          <a:p>
            <a:r>
              <a:rPr lang="en-US" sz="3200" dirty="0"/>
              <a:t>Research Questions:</a:t>
            </a:r>
          </a:p>
          <a:p>
            <a:pPr lvl="1"/>
            <a:r>
              <a:rPr lang="en-US" sz="2800" dirty="0"/>
              <a:t>How does performance/coverage scale </a:t>
            </a:r>
          </a:p>
          <a:p>
            <a:pPr lvl="2"/>
            <a:r>
              <a:rPr lang="en-US" sz="2400" dirty="0"/>
              <a:t>with size of citation graph?</a:t>
            </a:r>
          </a:p>
          <a:p>
            <a:pPr lvl="1"/>
            <a:r>
              <a:rPr lang="en-US" sz="2800" dirty="0"/>
              <a:t>How do losses scale with time?</a:t>
            </a:r>
          </a:p>
          <a:p>
            <a:pPr lvl="2"/>
            <a:r>
              <a:rPr lang="en-US" sz="2400" dirty="0"/>
              <a:t>Weather forecasting:</a:t>
            </a:r>
          </a:p>
          <a:p>
            <a:pPr lvl="2"/>
            <a:r>
              <a:rPr lang="en-US" sz="2400" dirty="0"/>
              <a:t>Short-term is easier than long-term</a:t>
            </a:r>
          </a:p>
          <a:p>
            <a:pPr lvl="1"/>
            <a:r>
              <a:rPr lang="en-US" sz="2800" dirty="0"/>
              <a:t>Better together: </a:t>
            </a:r>
          </a:p>
          <a:p>
            <a:pPr lvl="2"/>
            <a:r>
              <a:rPr lang="en-US" sz="2400" dirty="0"/>
              <a:t>Multiple reps </a:t>
            </a:r>
            <a:r>
              <a:rPr lang="en-US" sz="2400" dirty="0">
                <a:sym typeface="Wingdings" pitchFamily="2" charset="2"/>
              </a:rPr>
              <a:t> Ensembles</a:t>
            </a:r>
          </a:p>
          <a:p>
            <a:r>
              <a:rPr lang="en-US" sz="3200" dirty="0">
                <a:sym typeface="Wingdings" pitchFamily="2" charset="2"/>
              </a:rPr>
              <a:t>Production Runs</a:t>
            </a:r>
          </a:p>
          <a:p>
            <a:pPr lvl="1"/>
            <a:r>
              <a:rPr lang="en-US" sz="2800" dirty="0">
                <a:sym typeface="Wingdings" pitchFamily="2" charset="2"/>
              </a:rPr>
              <a:t>100x more work</a:t>
            </a:r>
            <a:endParaRPr lang="en-US" sz="2800" dirty="0"/>
          </a:p>
        </p:txBody>
      </p:sp>
      <p:sp>
        <p:nvSpPr>
          <p:cNvPr id="5" name="Date Placeholder 4">
            <a:extLst>
              <a:ext uri="{FF2B5EF4-FFF2-40B4-BE49-F238E27FC236}">
                <a16:creationId xmlns:a16="http://schemas.microsoft.com/office/drawing/2014/main" id="{D1863CBB-BED3-7874-E5E2-A30A0F831B35}"/>
              </a:ext>
            </a:extLst>
          </p:cNvPr>
          <p:cNvSpPr>
            <a:spLocks noGrp="1"/>
          </p:cNvSpPr>
          <p:nvPr>
            <p:ph type="dt" sz="half" idx="10"/>
          </p:nvPr>
        </p:nvSpPr>
        <p:spPr/>
        <p:txBody>
          <a:bodyPr/>
          <a:lstStyle/>
          <a:p>
            <a:r>
              <a:rPr lang="en-US"/>
              <a:t>Aug 3, 2023</a:t>
            </a:r>
            <a:endParaRPr lang="en-US" dirty="0"/>
          </a:p>
        </p:txBody>
      </p:sp>
      <p:sp>
        <p:nvSpPr>
          <p:cNvPr id="6" name="Slide Number Placeholder 5">
            <a:extLst>
              <a:ext uri="{FF2B5EF4-FFF2-40B4-BE49-F238E27FC236}">
                <a16:creationId xmlns:a16="http://schemas.microsoft.com/office/drawing/2014/main" id="{3FEF3B54-92E9-2A8A-1741-1E23F6DAB3F9}"/>
              </a:ext>
            </a:extLst>
          </p:cNvPr>
          <p:cNvSpPr>
            <a:spLocks noGrp="1"/>
          </p:cNvSpPr>
          <p:nvPr>
            <p:ph type="sldNum" sz="quarter" idx="12"/>
          </p:nvPr>
        </p:nvSpPr>
        <p:spPr/>
        <p:txBody>
          <a:bodyPr/>
          <a:lstStyle/>
          <a:p>
            <a:fld id="{A368AD35-EA55-254F-AD80-EFD99CF0F10B}" type="slidenum">
              <a:rPr lang="en-US" smtClean="0"/>
              <a:t>25</a:t>
            </a:fld>
            <a:endParaRPr lang="en-US"/>
          </a:p>
        </p:txBody>
      </p:sp>
      <p:sp>
        <p:nvSpPr>
          <p:cNvPr id="15" name="Google Shape;192;p14">
            <a:extLst>
              <a:ext uri="{FF2B5EF4-FFF2-40B4-BE49-F238E27FC236}">
                <a16:creationId xmlns:a16="http://schemas.microsoft.com/office/drawing/2014/main" id="{C3383DCE-38B9-15FC-3927-D99060FAFC43}"/>
              </a:ext>
            </a:extLst>
          </p:cNvPr>
          <p:cNvSpPr/>
          <p:nvPr/>
        </p:nvSpPr>
        <p:spPr>
          <a:xfrm>
            <a:off x="6547416" y="2858078"/>
            <a:ext cx="1907471" cy="872754"/>
          </a:xfrm>
          <a:prstGeom prst="wedgeRoundRectCallout">
            <a:avLst>
              <a:gd name="adj1" fmla="val 54376"/>
              <a:gd name="adj2" fmla="val -7559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Coverage</a:t>
            </a:r>
            <a:endParaRPr sz="2400" dirty="0"/>
          </a:p>
        </p:txBody>
      </p:sp>
      <p:sp>
        <p:nvSpPr>
          <p:cNvPr id="16" name="Google Shape;192;p14">
            <a:extLst>
              <a:ext uri="{FF2B5EF4-FFF2-40B4-BE49-F238E27FC236}">
                <a16:creationId xmlns:a16="http://schemas.microsoft.com/office/drawing/2014/main" id="{87C43B84-94C0-7392-EC39-C1BB1DF0586D}"/>
              </a:ext>
            </a:extLst>
          </p:cNvPr>
          <p:cNvSpPr/>
          <p:nvPr/>
        </p:nvSpPr>
        <p:spPr>
          <a:xfrm>
            <a:off x="4273822" y="5869126"/>
            <a:ext cx="2064003" cy="657915"/>
          </a:xfrm>
          <a:prstGeom prst="wedgeRoundRectCallout">
            <a:avLst>
              <a:gd name="adj1" fmla="val 66831"/>
              <a:gd name="adj2" fmla="val -4091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Performance</a:t>
            </a:r>
            <a:endParaRPr sz="2400" dirty="0"/>
          </a:p>
        </p:txBody>
      </p:sp>
      <p:sp>
        <p:nvSpPr>
          <p:cNvPr id="17" name="Google Shape;192;p14">
            <a:extLst>
              <a:ext uri="{FF2B5EF4-FFF2-40B4-BE49-F238E27FC236}">
                <a16:creationId xmlns:a16="http://schemas.microsoft.com/office/drawing/2014/main" id="{AB41A043-3ABD-CD03-D79D-0E5D4E8AC971}"/>
              </a:ext>
            </a:extLst>
          </p:cNvPr>
          <p:cNvSpPr/>
          <p:nvPr/>
        </p:nvSpPr>
        <p:spPr>
          <a:xfrm>
            <a:off x="145777" y="3490097"/>
            <a:ext cx="1157506" cy="872754"/>
          </a:xfrm>
          <a:prstGeom prst="wedgeRoundRectCallout">
            <a:avLst>
              <a:gd name="adj1" fmla="val 88760"/>
              <a:gd name="adj2" fmla="val -3422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Peter (gain)</a:t>
            </a:r>
            <a:endParaRPr sz="2400" dirty="0"/>
          </a:p>
        </p:txBody>
      </p:sp>
      <p:sp>
        <p:nvSpPr>
          <p:cNvPr id="18" name="Google Shape;192;p14">
            <a:extLst>
              <a:ext uri="{FF2B5EF4-FFF2-40B4-BE49-F238E27FC236}">
                <a16:creationId xmlns:a16="http://schemas.microsoft.com/office/drawing/2014/main" id="{B3347B45-2E30-1F8E-AD1B-E4B4A21F549E}"/>
              </a:ext>
            </a:extLst>
          </p:cNvPr>
          <p:cNvSpPr/>
          <p:nvPr/>
        </p:nvSpPr>
        <p:spPr>
          <a:xfrm>
            <a:off x="4315239" y="5177674"/>
            <a:ext cx="1885864" cy="624703"/>
          </a:xfrm>
          <a:prstGeom prst="wedgeRoundRectCallout">
            <a:avLst>
              <a:gd name="adj1" fmla="val -64278"/>
              <a:gd name="adj2" fmla="val 2904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Ben (pain)</a:t>
            </a:r>
            <a:endParaRPr sz="2400" dirty="0"/>
          </a:p>
        </p:txBody>
      </p:sp>
    </p:spTree>
    <p:extLst>
      <p:ext uri="{BB962C8B-B14F-4D97-AF65-F5344CB8AC3E}">
        <p14:creationId xmlns:p14="http://schemas.microsoft.com/office/powerpoint/2010/main" val="401591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D4A30E-9113-38DA-A882-E1B2EE98DCF2}"/>
              </a:ext>
            </a:extLst>
          </p:cNvPr>
          <p:cNvSpPr>
            <a:spLocks noGrp="1"/>
          </p:cNvSpPr>
          <p:nvPr>
            <p:ph type="title"/>
          </p:nvPr>
        </p:nvSpPr>
        <p:spPr/>
        <p:txBody>
          <a:bodyPr>
            <a:normAutofit fontScale="90000"/>
          </a:bodyPr>
          <a:lstStyle/>
          <a:p>
            <a:r>
              <a:rPr lang="en-US" dirty="0"/>
              <a:t>Resources &amp; Evaluations:</a:t>
            </a:r>
            <a:br>
              <a:rPr lang="en-US" dirty="0"/>
            </a:br>
            <a:r>
              <a:rPr lang="en-US" dirty="0"/>
              <a:t>How do losses scale with size of citation graph?</a:t>
            </a:r>
          </a:p>
        </p:txBody>
      </p:sp>
      <p:sp>
        <p:nvSpPr>
          <p:cNvPr id="8" name="Content Placeholder 7">
            <a:extLst>
              <a:ext uri="{FF2B5EF4-FFF2-40B4-BE49-F238E27FC236}">
                <a16:creationId xmlns:a16="http://schemas.microsoft.com/office/drawing/2014/main" id="{AD628C18-0EE9-6676-E4D5-839DB3A11FAA}"/>
              </a:ext>
            </a:extLst>
          </p:cNvPr>
          <p:cNvSpPr>
            <a:spLocks noGrp="1"/>
          </p:cNvSpPr>
          <p:nvPr>
            <p:ph sz="half" idx="1"/>
          </p:nvPr>
        </p:nvSpPr>
        <p:spPr/>
        <p:txBody>
          <a:bodyPr/>
          <a:lstStyle/>
          <a:p>
            <a:r>
              <a:rPr lang="en-US" dirty="0"/>
              <a:t>We will distribute</a:t>
            </a:r>
          </a:p>
          <a:p>
            <a:pPr lvl="1"/>
            <a:r>
              <a:rPr lang="en-US" dirty="0"/>
              <a:t>Bins: </a:t>
            </a:r>
            <a:r>
              <a:rPr lang="en-US" dirty="0" err="1"/>
              <a:t>CorpusIds</a:t>
            </a:r>
            <a:endParaRPr lang="en-US" dirty="0"/>
          </a:p>
          <a:p>
            <a:pPr lvl="1"/>
            <a:r>
              <a:rPr lang="en-US" dirty="0"/>
              <a:t>Graphs &amp; Embeddings for bins</a:t>
            </a:r>
          </a:p>
          <a:p>
            <a:pPr lvl="2"/>
            <a:r>
              <a:rPr lang="en-US" dirty="0"/>
              <a:t>with indexes for ANN</a:t>
            </a:r>
          </a:p>
          <a:p>
            <a:pPr lvl="1"/>
            <a:r>
              <a:rPr lang="en-US" dirty="0"/>
              <a:t>Benchmarks for Experiments</a:t>
            </a:r>
          </a:p>
          <a:p>
            <a:pPr lvl="2"/>
            <a:r>
              <a:rPr lang="en-US" dirty="0"/>
              <a:t>Intrinsic</a:t>
            </a:r>
          </a:p>
          <a:p>
            <a:pPr lvl="3"/>
            <a:r>
              <a:rPr lang="en-US" dirty="0"/>
              <a:t>Perplexity</a:t>
            </a:r>
          </a:p>
          <a:p>
            <a:pPr lvl="3"/>
            <a:r>
              <a:rPr lang="en-US" dirty="0"/>
              <a:t>Random Walk</a:t>
            </a:r>
          </a:p>
          <a:p>
            <a:pPr lvl="3"/>
            <a:r>
              <a:rPr lang="en-US" dirty="0"/>
              <a:t>Year Prediction</a:t>
            </a:r>
          </a:p>
          <a:p>
            <a:pPr lvl="3"/>
            <a:r>
              <a:rPr lang="en-US" dirty="0"/>
              <a:t>Related-Work Hypothesis</a:t>
            </a:r>
          </a:p>
          <a:p>
            <a:pPr lvl="2"/>
            <a:r>
              <a:rPr lang="en-US" dirty="0"/>
              <a:t>Extrinsic</a:t>
            </a:r>
          </a:p>
          <a:p>
            <a:pPr lvl="3"/>
            <a:r>
              <a:rPr lang="en-US" dirty="0"/>
              <a:t>Local Citation Prediction</a:t>
            </a:r>
          </a:p>
        </p:txBody>
      </p:sp>
      <p:sp>
        <p:nvSpPr>
          <p:cNvPr id="9" name="Content Placeholder 8">
            <a:extLst>
              <a:ext uri="{FF2B5EF4-FFF2-40B4-BE49-F238E27FC236}">
                <a16:creationId xmlns:a16="http://schemas.microsoft.com/office/drawing/2014/main" id="{D4761E0C-42F4-A2B2-5F6A-46C6CEF25BAC}"/>
              </a:ext>
            </a:extLst>
          </p:cNvPr>
          <p:cNvSpPr>
            <a:spLocks noGrp="1"/>
          </p:cNvSpPr>
          <p:nvPr>
            <p:ph sz="half" idx="2"/>
          </p:nvPr>
        </p:nvSpPr>
        <p:spPr/>
        <p:txBody>
          <a:bodyPr/>
          <a:lstStyle/>
          <a:p>
            <a:r>
              <a:rPr lang="en-US" dirty="0"/>
              <a:t>Experimental Results</a:t>
            </a:r>
          </a:p>
          <a:p>
            <a:pPr lvl="1"/>
            <a:r>
              <a:rPr lang="en-US" dirty="0"/>
              <a:t>Perplexity Experiments </a:t>
            </a:r>
          </a:p>
          <a:p>
            <a:pPr lvl="2"/>
            <a:r>
              <a:rPr lang="en-US" dirty="0" err="1"/>
              <a:t>Abteen</a:t>
            </a:r>
            <a:endParaRPr lang="en-US" dirty="0"/>
          </a:p>
          <a:p>
            <a:pPr lvl="1"/>
            <a:r>
              <a:rPr lang="en-US" dirty="0"/>
              <a:t>Random Walk Experiments</a:t>
            </a:r>
          </a:p>
          <a:p>
            <a:pPr lvl="2"/>
            <a:r>
              <a:rPr lang="en-US" dirty="0"/>
              <a:t>Peter, Ken</a:t>
            </a:r>
          </a:p>
          <a:p>
            <a:pPr lvl="1"/>
            <a:r>
              <a:rPr lang="en-US" dirty="0"/>
              <a:t>Link Prediction Experiments</a:t>
            </a:r>
          </a:p>
          <a:p>
            <a:pPr lvl="2"/>
            <a:r>
              <a:rPr lang="en-US" dirty="0"/>
              <a:t>Peter</a:t>
            </a:r>
          </a:p>
          <a:p>
            <a:pPr lvl="1"/>
            <a:r>
              <a:rPr lang="en-US" dirty="0"/>
              <a:t>Year Prediction</a:t>
            </a:r>
          </a:p>
          <a:p>
            <a:pPr lvl="2"/>
            <a:r>
              <a:rPr lang="en-US" dirty="0"/>
              <a:t>Melissa, Shabnam</a:t>
            </a:r>
          </a:p>
          <a:p>
            <a:pPr lvl="1"/>
            <a:r>
              <a:rPr lang="en-US" dirty="0"/>
              <a:t>Related-Work Hypothesis</a:t>
            </a:r>
          </a:p>
          <a:p>
            <a:pPr lvl="2"/>
            <a:r>
              <a:rPr lang="en-US" dirty="0"/>
              <a:t>Rodolfo, John</a:t>
            </a:r>
          </a:p>
        </p:txBody>
      </p:sp>
      <p:sp>
        <p:nvSpPr>
          <p:cNvPr id="5" name="Date Placeholder 4">
            <a:extLst>
              <a:ext uri="{FF2B5EF4-FFF2-40B4-BE49-F238E27FC236}">
                <a16:creationId xmlns:a16="http://schemas.microsoft.com/office/drawing/2014/main" id="{ED76F8D4-C744-3D91-5C62-FA53E85DC321}"/>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BB302F0-800D-4983-C18D-11DA71E38708}"/>
              </a:ext>
            </a:extLst>
          </p:cNvPr>
          <p:cNvSpPr>
            <a:spLocks noGrp="1"/>
          </p:cNvSpPr>
          <p:nvPr>
            <p:ph type="sldNum" sz="quarter" idx="12"/>
          </p:nvPr>
        </p:nvSpPr>
        <p:spPr/>
        <p:txBody>
          <a:bodyPr/>
          <a:lstStyle/>
          <a:p>
            <a:fld id="{A368AD35-EA55-254F-AD80-EFD99CF0F10B}" type="slidenum">
              <a:rPr lang="en-US" smtClean="0"/>
              <a:t>26</a:t>
            </a:fld>
            <a:endParaRPr lang="en-US"/>
          </a:p>
        </p:txBody>
      </p:sp>
    </p:spTree>
    <p:extLst>
      <p:ext uri="{BB962C8B-B14F-4D97-AF65-F5344CB8AC3E}">
        <p14:creationId xmlns:p14="http://schemas.microsoft.com/office/powerpoint/2010/main" val="52612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39-BECA-20AE-9E77-4749C813D303}"/>
              </a:ext>
            </a:extLst>
          </p:cNvPr>
          <p:cNvSpPr>
            <a:spLocks noGrp="1"/>
          </p:cNvSpPr>
          <p:nvPr>
            <p:ph type="title"/>
          </p:nvPr>
        </p:nvSpPr>
        <p:spPr/>
        <p:txBody>
          <a:bodyPr>
            <a:normAutofit/>
          </a:bodyPr>
          <a:lstStyle/>
          <a:p>
            <a:r>
              <a:rPr lang="en-US" sz="4000" dirty="0"/>
              <a:t>How do time and space scale with size of graph?</a:t>
            </a:r>
          </a:p>
        </p:txBody>
      </p:sp>
      <p:sp>
        <p:nvSpPr>
          <p:cNvPr id="3" name="Content Placeholder 2">
            <a:extLst>
              <a:ext uri="{FF2B5EF4-FFF2-40B4-BE49-F238E27FC236}">
                <a16:creationId xmlns:a16="http://schemas.microsoft.com/office/drawing/2014/main" id="{858DE240-FA8A-30A2-4ED2-36B3EAB7D92A}"/>
              </a:ext>
            </a:extLst>
          </p:cNvPr>
          <p:cNvSpPr>
            <a:spLocks noGrp="1"/>
          </p:cNvSpPr>
          <p:nvPr>
            <p:ph idx="1"/>
          </p:nvPr>
        </p:nvSpPr>
        <p:spPr/>
        <p:txBody>
          <a:bodyPr/>
          <a:lstStyle/>
          <a:p>
            <a:r>
              <a:rPr lang="en-US" dirty="0"/>
              <a:t>Embeddings</a:t>
            </a:r>
          </a:p>
          <a:p>
            <a:pPr lvl="1"/>
            <a:r>
              <a:rPr lang="en-US" dirty="0"/>
              <a:t>Standard Embeddings</a:t>
            </a:r>
          </a:p>
          <a:p>
            <a:pPr lvl="2"/>
            <a:r>
              <a:rPr lang="en-US" dirty="0"/>
              <a:t>Specter, </a:t>
            </a:r>
            <a:r>
              <a:rPr lang="en-US" dirty="0" err="1"/>
              <a:t>SciNCL</a:t>
            </a:r>
            <a:r>
              <a:rPr lang="en-US" dirty="0"/>
              <a:t>, </a:t>
            </a:r>
            <a:r>
              <a:rPr lang="en-US" dirty="0" err="1"/>
              <a:t>LinkBERT</a:t>
            </a:r>
            <a:endParaRPr lang="en-US" dirty="0"/>
          </a:p>
          <a:p>
            <a:pPr lvl="1"/>
            <a:r>
              <a:rPr lang="en-US" dirty="0"/>
              <a:t>Proposed embedding (</a:t>
            </a:r>
            <a:r>
              <a:rPr lang="en-US" dirty="0" err="1"/>
              <a:t>ProNE</a:t>
            </a:r>
            <a:r>
              <a:rPr lang="en-US" dirty="0"/>
              <a:t>)</a:t>
            </a:r>
          </a:p>
          <a:p>
            <a:pPr lvl="2"/>
            <a:r>
              <a:rPr lang="en-US" dirty="0"/>
              <a:t>Ben, Ken</a:t>
            </a:r>
          </a:p>
        </p:txBody>
      </p:sp>
      <p:sp>
        <p:nvSpPr>
          <p:cNvPr id="5" name="Date Placeholder 4">
            <a:extLst>
              <a:ext uri="{FF2B5EF4-FFF2-40B4-BE49-F238E27FC236}">
                <a16:creationId xmlns:a16="http://schemas.microsoft.com/office/drawing/2014/main" id="{AFC70EDB-AEC0-199D-538F-785FE152BD4A}"/>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5E78233-DB1E-1752-6F64-510CD7969D57}"/>
              </a:ext>
            </a:extLst>
          </p:cNvPr>
          <p:cNvSpPr>
            <a:spLocks noGrp="1"/>
          </p:cNvSpPr>
          <p:nvPr>
            <p:ph type="sldNum" sz="quarter" idx="12"/>
          </p:nvPr>
        </p:nvSpPr>
        <p:spPr/>
        <p:txBody>
          <a:bodyPr/>
          <a:lstStyle/>
          <a:p>
            <a:fld id="{A368AD35-EA55-254F-AD80-EFD99CF0F10B}" type="slidenum">
              <a:rPr lang="en-US" smtClean="0"/>
              <a:t>27</a:t>
            </a:fld>
            <a:endParaRPr lang="en-US"/>
          </a:p>
        </p:txBody>
      </p:sp>
    </p:spTree>
    <p:extLst>
      <p:ext uri="{BB962C8B-B14F-4D97-AF65-F5344CB8AC3E}">
        <p14:creationId xmlns:p14="http://schemas.microsoft.com/office/powerpoint/2010/main" val="228967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9A77-5233-276D-EE1B-FE234F270CE9}"/>
              </a:ext>
            </a:extLst>
          </p:cNvPr>
          <p:cNvSpPr>
            <a:spLocks noGrp="1"/>
          </p:cNvSpPr>
          <p:nvPr>
            <p:ph type="ctrTitle"/>
          </p:nvPr>
        </p:nvSpPr>
        <p:spPr/>
        <p:txBody>
          <a:bodyPr>
            <a:normAutofit fontScale="90000"/>
          </a:bodyPr>
          <a:lstStyle/>
          <a:p>
            <a:r>
              <a:rPr lang="en-US" dirty="0"/>
              <a:t>Approximate Nearest Neighbors in External Memory</a:t>
            </a:r>
          </a:p>
        </p:txBody>
      </p:sp>
      <p:sp>
        <p:nvSpPr>
          <p:cNvPr id="3" name="Subtitle 2">
            <a:extLst>
              <a:ext uri="{FF2B5EF4-FFF2-40B4-BE49-F238E27FC236}">
                <a16:creationId xmlns:a16="http://schemas.microsoft.com/office/drawing/2014/main" id="{8FCF0886-AD51-DDE8-A906-3E6C97A065C0}"/>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333693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168F-37A7-9E45-465B-791A1109B01E}"/>
              </a:ext>
            </a:extLst>
          </p:cNvPr>
          <p:cNvSpPr>
            <a:spLocks noGrp="1"/>
          </p:cNvSpPr>
          <p:nvPr>
            <p:ph type="title"/>
          </p:nvPr>
        </p:nvSpPr>
        <p:spPr/>
        <p:txBody>
          <a:bodyPr/>
          <a:lstStyle/>
          <a:p>
            <a:r>
              <a:rPr lang="en-US" dirty="0"/>
              <a:t>Opportunity for Publication</a:t>
            </a:r>
          </a:p>
        </p:txBody>
      </p:sp>
      <p:sp>
        <p:nvSpPr>
          <p:cNvPr id="3" name="Content Placeholder 2">
            <a:extLst>
              <a:ext uri="{FF2B5EF4-FFF2-40B4-BE49-F238E27FC236}">
                <a16:creationId xmlns:a16="http://schemas.microsoft.com/office/drawing/2014/main" id="{42D92C1A-0170-B900-E80C-F5AE711BF6B2}"/>
              </a:ext>
            </a:extLst>
          </p:cNvPr>
          <p:cNvSpPr>
            <a:spLocks noGrp="1"/>
          </p:cNvSpPr>
          <p:nvPr>
            <p:ph idx="1"/>
          </p:nvPr>
        </p:nvSpPr>
        <p:spPr/>
        <p:txBody>
          <a:bodyPr>
            <a:normAutofit lnSpcReduction="10000"/>
          </a:bodyPr>
          <a:lstStyle/>
          <a:p>
            <a:r>
              <a:rPr lang="en-US" dirty="0"/>
              <a:t>Well established: </a:t>
            </a:r>
          </a:p>
          <a:p>
            <a:pPr lvl="1"/>
            <a:r>
              <a:rPr lang="en-US" dirty="0"/>
              <a:t>Memory resident solutions (</a:t>
            </a:r>
            <a:r>
              <a:rPr lang="en-US" dirty="0">
                <a:hlinkClick r:id="rId2"/>
              </a:rPr>
              <a:t>annoy</a:t>
            </a:r>
            <a:r>
              <a:rPr lang="en-US" dirty="0"/>
              <a:t>)</a:t>
            </a:r>
          </a:p>
          <a:p>
            <a:r>
              <a:rPr lang="en-US" dirty="0"/>
              <a:t>Novelty:</a:t>
            </a:r>
          </a:p>
          <a:p>
            <a:pPr lvl="1"/>
            <a:r>
              <a:rPr lang="en-US" dirty="0"/>
              <a:t>External memory</a:t>
            </a:r>
          </a:p>
          <a:p>
            <a:pPr lvl="1"/>
            <a:r>
              <a:rPr lang="en-US" dirty="0" err="1"/>
              <a:t>mmap</a:t>
            </a:r>
            <a:endParaRPr lang="en-US" dirty="0"/>
          </a:p>
          <a:p>
            <a:pPr lvl="1"/>
            <a:r>
              <a:rPr lang="en-US" dirty="0"/>
              <a:t>Embarrassingly parallel </a:t>
            </a:r>
          </a:p>
          <a:p>
            <a:r>
              <a:rPr lang="en-US" dirty="0"/>
              <a:t>Standard evaluation benchmark</a:t>
            </a:r>
          </a:p>
          <a:p>
            <a:pPr lvl="1"/>
            <a:r>
              <a:rPr lang="en-US" dirty="0">
                <a:solidFill>
                  <a:srgbClr val="090909"/>
                </a:solidFill>
                <a:effectLst/>
                <a:hlinkClick r:id="rId3"/>
              </a:rPr>
              <a:t>https://ann-</a:t>
            </a:r>
            <a:r>
              <a:rPr lang="en-US" dirty="0">
                <a:solidFill>
                  <a:srgbClr val="A0CDFF"/>
                </a:solidFill>
                <a:effectLst/>
                <a:hlinkClick r:id="rId3"/>
              </a:rPr>
              <a:t>ben</a:t>
            </a:r>
            <a:r>
              <a:rPr lang="en-US" dirty="0">
                <a:solidFill>
                  <a:srgbClr val="090909"/>
                </a:solidFill>
                <a:effectLst/>
                <a:hlinkClick r:id="rId3"/>
              </a:rPr>
              <a:t>chmarks.com/</a:t>
            </a:r>
            <a:r>
              <a:rPr lang="en-US" dirty="0">
                <a:solidFill>
                  <a:srgbClr val="090909"/>
                </a:solidFill>
                <a:effectLst/>
              </a:rPr>
              <a:t> </a:t>
            </a:r>
          </a:p>
          <a:p>
            <a:pPr lvl="1"/>
            <a:r>
              <a:rPr lang="en-US" dirty="0"/>
              <a:t>May not address advantages of proposed solution</a:t>
            </a:r>
          </a:p>
          <a:p>
            <a:pPr lvl="2"/>
            <a:r>
              <a:rPr lang="en-US" dirty="0"/>
              <a:t>Indexing time: small memory footprint during indexing, embarrassingly parallel</a:t>
            </a:r>
          </a:p>
          <a:p>
            <a:pPr lvl="2"/>
            <a:r>
              <a:rPr lang="en-US" dirty="0"/>
              <a:t>Inference time: small memory footprint, quick startup</a:t>
            </a:r>
          </a:p>
          <a:p>
            <a:pPr lvl="2"/>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B1AB8AE5-FD99-78D8-88ED-291EAE73830A}"/>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FF3B837E-74AB-B2F1-0085-65F79185BC19}"/>
              </a:ext>
            </a:extLst>
          </p:cNvPr>
          <p:cNvSpPr>
            <a:spLocks noGrp="1"/>
          </p:cNvSpPr>
          <p:nvPr>
            <p:ph type="sldNum" sz="quarter" idx="12"/>
          </p:nvPr>
        </p:nvSpPr>
        <p:spPr/>
        <p:txBody>
          <a:bodyPr/>
          <a:lstStyle/>
          <a:p>
            <a:fld id="{A368AD35-EA55-254F-AD80-EFD99CF0F10B}" type="slidenum">
              <a:rPr lang="en-US" smtClean="0"/>
              <a:t>29</a:t>
            </a:fld>
            <a:endParaRPr lang="en-US"/>
          </a:p>
        </p:txBody>
      </p:sp>
    </p:spTree>
    <p:extLst>
      <p:ext uri="{BB962C8B-B14F-4D97-AF65-F5344CB8AC3E}">
        <p14:creationId xmlns:p14="http://schemas.microsoft.com/office/powerpoint/2010/main" val="372952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(S2): Significant Effort    </a:t>
            </a:r>
            <a:r>
              <a:rPr lang="en" sz="2400" dirty="0">
                <a:solidFill>
                  <a:schemeClr val="lt1"/>
                </a:solidFill>
              </a:rPr>
              <a:t>(slide from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284867" y="685300"/>
            <a:ext cx="11176000" cy="5077200"/>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3</a:t>
            </a:fld>
            <a:endParaRPr/>
          </a:p>
        </p:txBody>
      </p:sp>
      <p:sp>
        <p:nvSpPr>
          <p:cNvPr id="131" name="Google Shape;131;p24"/>
          <p:cNvSpPr txBox="1"/>
          <p:nvPr/>
        </p:nvSpPr>
        <p:spPr>
          <a:xfrm>
            <a:off x="210018" y="5713950"/>
            <a:ext cx="42672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50 person team	</a:t>
            </a:r>
            <a:endParaRPr sz="2400" dirty="0"/>
          </a:p>
          <a:p>
            <a:pPr algn="ctr"/>
            <a:r>
              <a:rPr lang="en" sz="3733" dirty="0">
                <a:solidFill>
                  <a:schemeClr val="dk1"/>
                </a:solidFill>
                <a:latin typeface="Arial"/>
                <a:ea typeface="Arial"/>
                <a:cs typeface="Arial"/>
                <a:sym typeface="Arial"/>
              </a:rPr>
              <a:t>7 year project</a:t>
            </a:r>
            <a:endParaRPr sz="2400" dirty="0"/>
          </a:p>
        </p:txBody>
      </p:sp>
      <p:sp>
        <p:nvSpPr>
          <p:cNvPr id="132" name="Google Shape;132;p24"/>
          <p:cNvSpPr txBox="1"/>
          <p:nvPr/>
        </p:nvSpPr>
        <p:spPr>
          <a:xfrm>
            <a:off x="5269816" y="5713950"/>
            <a:ext cx="63396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207M+ scientific paper index</a:t>
            </a:r>
            <a:endParaRPr sz="2400" dirty="0"/>
          </a:p>
          <a:p>
            <a:pPr algn="ctr"/>
            <a:r>
              <a:rPr lang="en" sz="3733" dirty="0">
                <a:solidFill>
                  <a:schemeClr val="dk1"/>
                </a:solidFill>
                <a:latin typeface="Arial"/>
                <a:ea typeface="Arial"/>
                <a:cs typeface="Arial"/>
                <a:sym typeface="Arial"/>
              </a:rPr>
              <a:t>8M+ monthly active users</a:t>
            </a:r>
            <a:endParaRPr sz="2400" dirty="0"/>
          </a:p>
        </p:txBody>
      </p:sp>
      <p:sp>
        <p:nvSpPr>
          <p:cNvPr id="2" name="Date Placeholder 1">
            <a:extLst>
              <a:ext uri="{FF2B5EF4-FFF2-40B4-BE49-F238E27FC236}">
                <a16:creationId xmlns:a16="http://schemas.microsoft.com/office/drawing/2014/main" id="{BBBB4FAD-FDC7-1B26-2128-50556207861E}"/>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30822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Processing with Embeddings: Annoy / </a:t>
            </a:r>
            <a:r>
              <a:rPr lang="en-US" dirty="0" err="1"/>
              <a:t>Faiss</a:t>
            </a:r>
            <a:r>
              <a:rPr lang="en-US" dirty="0"/>
              <a:t> 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6096000" y="4017307"/>
            <a:ext cx="6096880" cy="307777"/>
          </a:xfrm>
          <a:prstGeom prst="rect">
            <a:avLst/>
          </a:prstGeom>
          <a:noFill/>
        </p:spPr>
        <p:txBody>
          <a:bodyPr wrap="square">
            <a:spAutoFit/>
          </a:bodyPr>
          <a:lstStyle/>
          <a:p>
            <a:r>
              <a:rPr lang="en-US" sz="1400" dirty="0">
                <a:hlinkClick r:id="rId3"/>
              </a:rPr>
              <a:t>https://radimrehurek.com/gensim/auto_examples/tutorials/run_annoy.html</a:t>
            </a:r>
            <a:r>
              <a:rPr lang="en-US" sz="14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6019800" y="1776613"/>
            <a:ext cx="6214615" cy="2154769"/>
          </a:xfrm>
        </p:spPr>
      </p:pic>
      <p:sp>
        <p:nvSpPr>
          <p:cNvPr id="2" name="Date Placeholder 1">
            <a:extLst>
              <a:ext uri="{FF2B5EF4-FFF2-40B4-BE49-F238E27FC236}">
                <a16:creationId xmlns:a16="http://schemas.microsoft.com/office/drawing/2014/main" id="{A41A7CAD-EFE0-FE1E-3518-D9D91A321075}"/>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4969BC93-1DCB-C461-4197-0E868A165EBC}"/>
              </a:ext>
            </a:extLst>
          </p:cNvPr>
          <p:cNvSpPr>
            <a:spLocks noGrp="1"/>
          </p:cNvSpPr>
          <p:nvPr>
            <p:ph type="sldNum" sz="quarter" idx="12"/>
          </p:nvPr>
        </p:nvSpPr>
        <p:spPr/>
        <p:txBody>
          <a:bodyPr/>
          <a:lstStyle/>
          <a:p>
            <a:fld id="{A368AD35-EA55-254F-AD80-EFD99CF0F10B}" type="slidenum">
              <a:rPr lang="en-US" smtClean="0"/>
              <a:t>30</a:t>
            </a:fld>
            <a:endParaRPr lang="en-US"/>
          </a:p>
        </p:txBody>
      </p:sp>
    </p:spTree>
    <p:extLst>
      <p:ext uri="{BB962C8B-B14F-4D97-AF65-F5344CB8AC3E}">
        <p14:creationId xmlns:p14="http://schemas.microsoft.com/office/powerpoint/2010/main" val="409034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D9B2-220B-BE0F-2523-9A5AA288EC21}"/>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E7DB6-DEC7-A52D-609D-5D367501A3C7}"/>
                  </a:ext>
                </a:extLst>
              </p:cNvPr>
              <p:cNvSpPr>
                <a:spLocks noGrp="1"/>
              </p:cNvSpPr>
              <p:nvPr>
                <p:ph idx="1"/>
              </p:nvPr>
            </p:nvSpPr>
            <p:spPr/>
            <p:txBody>
              <a:bodyPr>
                <a:normAutofit lnSpcReduction="10000"/>
              </a:bodyPr>
              <a:lstStyle/>
              <a:p>
                <a:r>
                  <a:rPr lang="en-US" dirty="0"/>
                  <a:t>N: # of documents in collection (200M)</a:t>
                </a:r>
              </a:p>
              <a:p>
                <a:r>
                  <a:rPr lang="en-US" dirty="0"/>
                  <a:t>K: # of hidden dimensions (768)</a:t>
                </a:r>
              </a:p>
              <a:p>
                <a:r>
                  <a:rPr lang="en-US" dirty="0"/>
                  <a:t>B: # number of random bytes to use for computing an index (6)</a:t>
                </a:r>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1"/>
                <a:r>
                  <a:rPr lang="en-US" dirty="0"/>
                  <a:t>Examples: </a:t>
                </a:r>
              </a:p>
              <a:p>
                <a:pPr lvl="2"/>
                <a:r>
                  <a:rPr lang="en-US" dirty="0"/>
                  <a:t>specter embedding: based on titles and abstracts</a:t>
                </a:r>
              </a:p>
              <a:p>
                <a:pPr lvl="2"/>
                <a:r>
                  <a:rPr lang="en-US" dirty="0"/>
                  <a:t>proposed embedding: </a:t>
                </a:r>
                <a:r>
                  <a:rPr lang="en-US" dirty="0" err="1"/>
                  <a:t>ProNE</a:t>
                </a:r>
                <a:r>
                  <a:rPr lang="en-US" dirty="0"/>
                  <a:t> encodings of citation graph</a:t>
                </a:r>
              </a:p>
              <a:p>
                <a:pPr lvl="2"/>
                <a:r>
                  <a:rPr lang="en-US" dirty="0"/>
                  <a:t>citing sentences embedding: specter embeddings of citing sentences</a:t>
                </a:r>
              </a:p>
              <a:p>
                <a:pPr>
                  <a:buFont typeface="Wingdings" pitchFamily="2" charset="2"/>
                  <a:buChar char="Ø"/>
                </a:pPr>
                <a:r>
                  <a:rPr lang="en-US" b="1" dirty="0"/>
                  <a:t>Index: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 </m:t>
                    </m:r>
                  </m:oMath>
                </a14:m>
                <a:r>
                  <a:rPr lang="en-US" b="1" dirty="0"/>
                  <a:t>permutation on N</a:t>
                </a:r>
              </a:p>
              <a:p>
                <a:pPr lvl="1"/>
                <a:r>
                  <a:rPr lang="en-US" dirty="0"/>
                  <a:t>Desiderata: papers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i="0" dirty="0">
                    <a:latin typeface="Cambria Math" panose="02040503050406030204" pitchFamily="18" charset="0"/>
                  </a:rPr>
                  <a:t> should be similar (large cosines)</a:t>
                </a:r>
              </a:p>
              <a:p>
                <a:pPr lvl="2"/>
                <a14:m>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should be large</a:t>
                </a:r>
              </a:p>
            </p:txBody>
          </p:sp>
        </mc:Choice>
        <mc:Fallback xmlns="">
          <p:sp>
            <p:nvSpPr>
              <p:cNvPr id="3" name="Content Placeholder 2">
                <a:extLst>
                  <a:ext uri="{FF2B5EF4-FFF2-40B4-BE49-F238E27FC236}">
                    <a16:creationId xmlns:a16="http://schemas.microsoft.com/office/drawing/2014/main" id="{E83E7DB6-DEC7-A52D-609D-5D367501A3C7}"/>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04F119-7C95-8243-B79A-A3A1E9C831F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89AFFFC-D19C-9F53-1858-47A859899130}"/>
              </a:ext>
            </a:extLst>
          </p:cNvPr>
          <p:cNvSpPr>
            <a:spLocks noGrp="1"/>
          </p:cNvSpPr>
          <p:nvPr>
            <p:ph type="sldNum" sz="quarter" idx="12"/>
          </p:nvPr>
        </p:nvSpPr>
        <p:spPr/>
        <p:txBody>
          <a:bodyPr/>
          <a:lstStyle/>
          <a:p>
            <a:fld id="{A368AD35-EA55-254F-AD80-EFD99CF0F10B}" type="slidenum">
              <a:rPr lang="en-US" smtClean="0"/>
              <a:t>31</a:t>
            </a:fld>
            <a:endParaRPr lang="en-US"/>
          </a:p>
        </p:txBody>
      </p:sp>
    </p:spTree>
    <p:extLst>
      <p:ext uri="{BB962C8B-B14F-4D97-AF65-F5344CB8AC3E}">
        <p14:creationId xmlns:p14="http://schemas.microsoft.com/office/powerpoint/2010/main" val="399809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E4DB-7DDE-AD15-D8C0-EDE0D1C68BB5}"/>
              </a:ext>
            </a:extLst>
          </p:cNvPr>
          <p:cNvSpPr>
            <a:spLocks noGrp="1"/>
          </p:cNvSpPr>
          <p:nvPr>
            <p:ph type="title"/>
          </p:nvPr>
        </p:nvSpPr>
        <p:spPr/>
        <p:txBody>
          <a:bodyPr>
            <a:normAutofit fontScale="90000"/>
          </a:bodyPr>
          <a:lstStyle/>
          <a:p>
            <a:r>
              <a:rPr lang="en-US" sz="7300" dirty="0"/>
              <a:t>Memory Mapping </a:t>
            </a:r>
            <a:br>
              <a:rPr lang="en-US" dirty="0"/>
            </a:br>
            <a:r>
              <a:rPr lang="en-US" sz="3200" dirty="0"/>
              <a:t>(</a:t>
            </a:r>
            <a:r>
              <a:rPr lang="en-US" sz="3200" dirty="0" err="1"/>
              <a:t>mmap</a:t>
            </a:r>
            <a:r>
              <a:rPr lang="en-US" sz="3200" dirty="0"/>
              <a:t> in C; </a:t>
            </a:r>
            <a:r>
              <a:rPr lang="en-US" sz="3200" i="0" dirty="0" err="1">
                <a:solidFill>
                  <a:srgbClr val="013243"/>
                </a:solidFill>
                <a:effectLst/>
              </a:rPr>
              <a:t>numpy.memmap</a:t>
            </a:r>
            <a:r>
              <a:rPr lang="en-US" sz="3200" i="0" dirty="0">
                <a:solidFill>
                  <a:srgbClr val="013243"/>
                </a:solidFill>
                <a:effectLst/>
              </a:rPr>
              <a:t> in Python)</a:t>
            </a:r>
            <a:endParaRPr lang="en-US" dirty="0"/>
          </a:p>
        </p:txBody>
      </p:sp>
      <p:sp>
        <p:nvSpPr>
          <p:cNvPr id="3" name="Content Placeholder 2">
            <a:extLst>
              <a:ext uri="{FF2B5EF4-FFF2-40B4-BE49-F238E27FC236}">
                <a16:creationId xmlns:a16="http://schemas.microsoft.com/office/drawing/2014/main" id="{3D7904D4-D892-3CD2-6409-AC2E576255D8}"/>
              </a:ext>
            </a:extLst>
          </p:cNvPr>
          <p:cNvSpPr>
            <a:spLocks noGrp="1"/>
          </p:cNvSpPr>
          <p:nvPr>
            <p:ph idx="1"/>
          </p:nvPr>
        </p:nvSpPr>
        <p:spPr>
          <a:xfrm>
            <a:off x="838200" y="2027583"/>
            <a:ext cx="10515600" cy="4149380"/>
          </a:xfrm>
        </p:spPr>
        <p:txBody>
          <a:bodyPr>
            <a:normAutofit fontScale="92500" lnSpcReduction="20000"/>
          </a:bodyPr>
          <a:lstStyle/>
          <a:p>
            <a:pPr marL="0" indent="0">
              <a:buNone/>
            </a:pPr>
            <a:r>
              <a:rPr lang="en-US" sz="1900" dirty="0">
                <a:solidFill>
                  <a:srgbClr val="A500FF"/>
                </a:solidFill>
                <a:effectLst/>
                <a:latin typeface="Menlo" panose="020B0609030804020204" pitchFamily="49" charset="0"/>
              </a:rPr>
              <a:t>def</a:t>
            </a:r>
            <a:r>
              <a:rPr lang="en-US" sz="1900" dirty="0">
                <a:solidFill>
                  <a:srgbClr val="090909"/>
                </a:solidFill>
                <a:effectLst/>
                <a:latin typeface="Menlo" panose="020B0609030804020204" pitchFamily="49" charset="0"/>
              </a:rPr>
              <a:t> </a:t>
            </a:r>
            <a:r>
              <a:rPr lang="en-US" sz="1900" dirty="0">
                <a:solidFill>
                  <a:srgbClr val="3100FF"/>
                </a:solidFill>
                <a:effectLst/>
                <a:latin typeface="Menlo" panose="020B0609030804020204" pitchFamily="49" charset="0"/>
              </a:rPr>
              <a:t>map_int64</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endParaRPr lang="en-US" sz="1900" dirty="0">
              <a:solidFill>
                <a:srgbClr val="3100FF"/>
              </a:solidFill>
              <a:effectLst/>
              <a:latin typeface="Menlo" panose="020B0609030804020204" pitchFamily="49" charset="0"/>
            </a:endParaRPr>
          </a:p>
          <a:p>
            <a:pPr marL="0" indent="0">
              <a:buNone/>
            </a:pPr>
            <a:r>
              <a:rPr lang="en-US" sz="1900" dirty="0">
                <a:solidFill>
                  <a:srgbClr val="090909"/>
                </a:solidFill>
                <a:effectLst/>
                <a:latin typeface="Menlo" panose="020B0609030804020204" pitchFamily="49" charset="0"/>
              </a:rPr>
              <a:t>    </a:t>
            </a:r>
            <a:r>
              <a:rPr lang="en-US" sz="1900" dirty="0" err="1">
                <a:solidFill>
                  <a:srgbClr val="A34F0A"/>
                </a:solidFill>
                <a:effectLst/>
                <a:latin typeface="Menlo" panose="020B0609030804020204" pitchFamily="49" charset="0"/>
              </a:rPr>
              <a:t>fn_len</a:t>
            </a:r>
            <a:r>
              <a:rPr lang="en-US" sz="1900" dirty="0">
                <a:solidFill>
                  <a:srgbClr val="090909"/>
                </a:solidFill>
                <a:effectLst/>
                <a:latin typeface="Menlo" panose="020B0609030804020204" pitchFamily="49" charset="0"/>
              </a:rPr>
              <a:t> = </a:t>
            </a:r>
            <a:r>
              <a:rPr lang="en-US" sz="1900" dirty="0" err="1">
                <a:solidFill>
                  <a:srgbClr val="090909"/>
                </a:solidFill>
                <a:effectLst/>
                <a:latin typeface="Menlo" panose="020B0609030804020204" pitchFamily="49" charset="0"/>
              </a:rPr>
              <a:t>os.path.getsize</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p>
          <a:p>
            <a:pPr marL="0" indent="0">
              <a:buNone/>
            </a:pPr>
            <a:r>
              <a:rPr lang="en-US" sz="1900" dirty="0">
                <a:solidFill>
                  <a:srgbClr val="090909"/>
                </a:solidFill>
                <a:effectLst/>
                <a:latin typeface="Menlo" panose="020B0609030804020204" pitchFamily="49" charset="0"/>
              </a:rPr>
              <a:t>    </a:t>
            </a:r>
            <a:r>
              <a:rPr lang="en-US" sz="1900" dirty="0">
                <a:solidFill>
                  <a:srgbClr val="A500FF"/>
                </a:solidFill>
                <a:effectLst/>
                <a:latin typeface="Menlo" panose="020B0609030804020204" pitchFamily="49" charset="0"/>
              </a:rPr>
              <a:t>return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np.me</a:t>
            </a:r>
            <a:r>
              <a:rPr lang="en-US" sz="1900" dirty="0" err="1">
                <a:solidFill>
                  <a:srgbClr val="A0CDFF"/>
                </a:solidFill>
                <a:effectLst/>
                <a:latin typeface="Menlo" panose="020B0609030804020204" pitchFamily="49" charset="0"/>
              </a:rPr>
              <a:t>mmap</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dtype</a:t>
            </a:r>
            <a:r>
              <a:rPr lang="en-US" sz="1900" dirty="0">
                <a:solidFill>
                  <a:srgbClr val="090909"/>
                </a:solidFill>
                <a:effectLst/>
                <a:latin typeface="Menlo" panose="020B0609030804020204" pitchFamily="49" charset="0"/>
              </a:rPr>
              <a:t>=np.int64, shape=(</a:t>
            </a:r>
            <a:r>
              <a:rPr lang="en-US" sz="1900" dirty="0">
                <a:solidFill>
                  <a:srgbClr val="56547F"/>
                </a:solidFill>
                <a:effectLst/>
                <a:latin typeface="Menlo" panose="020B0609030804020204" pitchFamily="49" charset="0"/>
              </a:rPr>
              <a:t>int</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fn_len</a:t>
            </a:r>
            <a:r>
              <a:rPr lang="en-US" sz="1900" dirty="0">
                <a:solidFill>
                  <a:srgbClr val="090909"/>
                </a:solidFill>
                <a:effectLst/>
                <a:latin typeface="Menlo" panose="020B0609030804020204" pitchFamily="49" charset="0"/>
              </a:rPr>
              <a:t>/8)), mode=</a:t>
            </a:r>
            <a:r>
              <a:rPr lang="en-US" sz="1900" dirty="0">
                <a:solidFill>
                  <a:srgbClr val="890E5F"/>
                </a:solidFill>
                <a:effectLst/>
                <a:latin typeface="Menlo" panose="020B0609030804020204" pitchFamily="49" charset="0"/>
              </a:rPr>
              <a:t>'r'</a:t>
            </a:r>
            <a:r>
              <a:rPr lang="en-US" sz="1900" dirty="0">
                <a:solidFill>
                  <a:srgbClr val="090909"/>
                </a:solidFill>
                <a:effectLst/>
                <a:latin typeface="Menlo" panose="020B0609030804020204" pitchFamily="49" charset="0"/>
              </a:rPr>
              <a:t>)</a:t>
            </a:r>
          </a:p>
          <a:p>
            <a:pPr marL="0" indent="0">
              <a:buNone/>
            </a:pPr>
            <a:endParaRPr lang="en-US" sz="1900" dirty="0"/>
          </a:p>
          <a:p>
            <a:pPr marL="0" indent="0">
              <a:buNone/>
            </a:pPr>
            <a:r>
              <a:rPr lang="en-US" sz="1900" dirty="0">
                <a:solidFill>
                  <a:srgbClr val="090909"/>
                </a:solidFill>
                <a:effectLst/>
                <a:latin typeface="Menlo" panose="020B0609030804020204" pitchFamily="49" charset="0"/>
              </a:rPr>
              <a:t>longs = (</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mmapfile</a:t>
            </a:r>
            <a:r>
              <a:rPr lang="en-US" sz="1900" dirty="0">
                <a:solidFill>
                  <a:srgbClr val="090909"/>
                </a:solidFill>
                <a:effectLst/>
                <a:latin typeface="Menlo" panose="020B0609030804020204" pitchFamily="49" charset="0"/>
              </a:rPr>
              <a:t>(av[++</a:t>
            </a:r>
            <a:r>
              <a:rPr lang="en-US" sz="1900" dirty="0" err="1">
                <a:solidFill>
                  <a:srgbClr val="090909"/>
                </a:solidFill>
                <a:effectLst/>
                <a:latin typeface="Menlo" panose="020B0609030804020204" pitchFamily="49" charset="0"/>
              </a:rPr>
              <a:t>i</a:t>
            </a:r>
            <a:r>
              <a:rPr lang="en-US" sz="1900" dirty="0">
                <a:solidFill>
                  <a:srgbClr val="090909"/>
                </a:solidFill>
                <a:effectLst/>
                <a:latin typeface="Menlo" panose="020B0609030804020204" pitchFamily="49" charset="0"/>
              </a:rPr>
              <a:t>], &amp;</a:t>
            </a: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a:t>
            </a:r>
          </a:p>
          <a:p>
            <a:pPr marL="0" indent="0">
              <a:buNone/>
            </a:pP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 /= </a:t>
            </a:r>
            <a:r>
              <a:rPr lang="en-US" sz="1900" dirty="0" err="1">
                <a:solidFill>
                  <a:srgbClr val="A500FF"/>
                </a:solidFill>
                <a:effectLst/>
                <a:latin typeface="Menlo" panose="020B0609030804020204" pitchFamily="49" charset="0"/>
              </a:rPr>
              <a:t>sizeof</a:t>
            </a:r>
            <a:r>
              <a:rPr lang="en-US" sz="1900" dirty="0">
                <a:solidFill>
                  <a:srgbClr val="090909"/>
                </a:solidFill>
                <a:effectLst/>
                <a:latin typeface="Menlo" panose="020B0609030804020204" pitchFamily="49" charset="0"/>
              </a:rPr>
              <a:t>(</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a:t>
            </a:r>
          </a:p>
          <a:p>
            <a:pPr marL="0" indent="0">
              <a:buNone/>
            </a:pPr>
            <a:endParaRPr lang="en-US" sz="1900" dirty="0">
              <a:solidFill>
                <a:srgbClr val="090909"/>
              </a:solidFill>
              <a:effectLst/>
              <a:latin typeface="Menlo" panose="020B0609030804020204" pitchFamily="49" charset="0"/>
            </a:endParaRPr>
          </a:p>
          <a:p>
            <a:r>
              <a:rPr lang="en-US" dirty="0"/>
              <a:t>Loads a large file (embedding) quickly</a:t>
            </a:r>
          </a:p>
          <a:p>
            <a:pPr lvl="1"/>
            <a:r>
              <a:rPr lang="en-US" dirty="0"/>
              <a:t>by adding file on disk to page table (without copying the contents)</a:t>
            </a:r>
          </a:p>
          <a:p>
            <a:pPr lvl="1"/>
            <a:r>
              <a:rPr lang="en-US" dirty="0"/>
              <a:t>returns a pointer to the contents (and the size of object in bytes)</a:t>
            </a:r>
          </a:p>
          <a:p>
            <a:r>
              <a:rPr lang="en-US" dirty="0"/>
              <a:t>If you dereference a pointer to virtual memory,</a:t>
            </a:r>
          </a:p>
          <a:p>
            <a:pPr lvl="1"/>
            <a:r>
              <a:rPr lang="en-US" dirty="0"/>
              <a:t>there could be a page fault (if the page is not in physical memory)</a:t>
            </a:r>
          </a:p>
          <a:p>
            <a:pPr lvl="1"/>
            <a:endParaRPr lang="en-US" dirty="0"/>
          </a:p>
        </p:txBody>
      </p:sp>
      <p:sp>
        <p:nvSpPr>
          <p:cNvPr id="4" name="Date Placeholder 3">
            <a:extLst>
              <a:ext uri="{FF2B5EF4-FFF2-40B4-BE49-F238E27FC236}">
                <a16:creationId xmlns:a16="http://schemas.microsoft.com/office/drawing/2014/main" id="{1D546E83-2D18-0B9A-6D4F-1456D4D7BE9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FD3507E-EA24-0F54-BAA5-3A6C8BB114B0}"/>
              </a:ext>
            </a:extLst>
          </p:cNvPr>
          <p:cNvSpPr>
            <a:spLocks noGrp="1"/>
          </p:cNvSpPr>
          <p:nvPr>
            <p:ph type="sldNum" sz="quarter" idx="12"/>
          </p:nvPr>
        </p:nvSpPr>
        <p:spPr/>
        <p:txBody>
          <a:bodyPr/>
          <a:lstStyle/>
          <a:p>
            <a:fld id="{A368AD35-EA55-254F-AD80-EFD99CF0F10B}" type="slidenum">
              <a:rPr lang="en-US" smtClean="0"/>
              <a:t>32</a:t>
            </a:fld>
            <a:endParaRPr lang="en-US"/>
          </a:p>
        </p:txBody>
      </p:sp>
    </p:spTree>
    <p:extLst>
      <p:ext uri="{BB962C8B-B14F-4D97-AF65-F5344CB8AC3E}">
        <p14:creationId xmlns:p14="http://schemas.microsoft.com/office/powerpoint/2010/main" val="2894093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E9A-D883-1936-B550-55F2C29B5FE4}"/>
              </a:ext>
            </a:extLst>
          </p:cNvPr>
          <p:cNvSpPr>
            <a:spLocks noGrp="1"/>
          </p:cNvSpPr>
          <p:nvPr>
            <p:ph type="title"/>
          </p:nvPr>
        </p:nvSpPr>
        <p:spPr/>
        <p:txBody>
          <a:bodyPr/>
          <a:lstStyle/>
          <a:p>
            <a:r>
              <a:rPr lang="en-US" dirty="0"/>
              <a:t>Problems to be done in external memory</a:t>
            </a:r>
            <a:br>
              <a:rPr lang="en-US" dirty="0"/>
            </a:br>
            <a:r>
              <a:rPr lang="en-US" dirty="0"/>
              <a:t>(Avoid loading embedding into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B1B90-5F10-B4AE-D15D-1658E17B5A4A}"/>
                  </a:ext>
                </a:extLst>
              </p:cNvPr>
              <p:cNvSpPr>
                <a:spLocks noGrp="1"/>
              </p:cNvSpPr>
              <p:nvPr>
                <p:ph idx="1"/>
              </p:nvPr>
            </p:nvSpPr>
            <p:spPr/>
            <p:txBody>
              <a:bodyPr>
                <a:normAutofit fontScale="92500" lnSpcReduction="10000"/>
              </a:bodyPr>
              <a:lstStyle/>
              <a:p>
                <a:r>
                  <a:rPr lang="en-US" dirty="0"/>
                  <a:t>Find </a:t>
                </a:r>
                <a:r>
                  <a:rPr lang="en-US" dirty="0" err="1"/>
                  <a:t>topN</a:t>
                </a:r>
                <a:r>
                  <a:rPr lang="en-US" dirty="0"/>
                  <a:t> nearby papers</a:t>
                </a:r>
              </a:p>
              <a:p>
                <a:pPr lvl="1"/>
                <a:r>
                  <a:rPr lang="en-US" dirty="0"/>
                  <a:t>Inputs:</a:t>
                </a:r>
              </a:p>
              <a:p>
                <a:pPr lvl="2"/>
                <a:r>
                  <a:rPr lang="en-US" dirty="0"/>
                  <a:t>Query, </a:t>
                </a:r>
                <a14:m>
                  <m:oMath xmlns:m="http://schemas.openxmlformats.org/officeDocument/2006/math">
                    <m:r>
                      <a:rPr lang="en-US" i="1" dirty="0" smtClean="0">
                        <a:latin typeface="Cambria Math" panose="02040503050406030204" pitchFamily="18" charset="0"/>
                      </a:rPr>
                      <m:t>𝑞</m:t>
                    </m:r>
                  </m:oMath>
                </a14:m>
                <a:r>
                  <a:rPr lang="en-US" dirty="0"/>
                  <a:t>: a paper id (long)</a:t>
                </a:r>
              </a:p>
              <a:p>
                <a:pPr lvl="2"/>
                <a:r>
                  <a:rPr lang="en-US" dirty="0"/>
                  <a:t>Map (optional): a mapping from paper ids to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𝑁</m:t>
                    </m:r>
                    <m:r>
                      <a:rPr lang="en-US" i="1" dirty="0" smtClean="0">
                        <a:latin typeface="Cambria Math" panose="02040503050406030204" pitchFamily="18" charset="0"/>
                      </a:rPr>
                      <m:t>−1 </m:t>
                    </m:r>
                  </m:oMath>
                </a14:m>
                <a:endParaRPr lang="en-US" dirty="0"/>
              </a:p>
              <a:p>
                <a:pPr lvl="2"/>
                <a:r>
                  <a:rPr lang="en-US" dirty="0"/>
                  <a:t>Embedding: sequence of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floats</m:t>
                    </m:r>
                  </m:oMath>
                </a14:m>
                <a:r>
                  <a:rPr lang="en-US" dirty="0"/>
                  <a:t> (stored on disk in a format convenient for </a:t>
                </a:r>
                <a:r>
                  <a:rPr lang="en-US" dirty="0" err="1"/>
                  <a:t>mmap</a:t>
                </a:r>
                <a:r>
                  <a:rPr lang="en-US" dirty="0"/>
                  <a:t>)</a:t>
                </a:r>
              </a:p>
              <a:p>
                <a:pPr lvl="2"/>
                <a:r>
                  <a:rPr lang="en-US" dirty="0"/>
                  <a:t>A set of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oMath>
                </a14:m>
                <a:r>
                  <a:rPr lang="en-US" dirty="0"/>
                  <a:t>  Each index is stored on disk in a format that is convenient for </a:t>
                </a:r>
                <a:r>
                  <a:rPr lang="en-US" dirty="0" err="1"/>
                  <a:t>mmap</a:t>
                </a:r>
                <a:r>
                  <a:rPr lang="en-US" dirty="0"/>
                  <a:t>.</a:t>
                </a:r>
              </a:p>
              <a:p>
                <a:pPr lvl="1"/>
                <a:r>
                  <a:rPr lang="en-US" dirty="0"/>
                  <a:t>Output:</a:t>
                </a:r>
              </a:p>
              <a:p>
                <a:pPr lvl="2"/>
                <a:r>
                  <a:rPr lang="en-US" dirty="0"/>
                  <a:t>A list of candidates,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en-US" dirty="0"/>
                  <a:t> and </a:t>
                </a:r>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r>
                  <a:rPr lang="en-US" dirty="0"/>
                  <a:t> scores;  the list is sorted by scores</a:t>
                </a:r>
              </a:p>
              <a:p>
                <a:r>
                  <a:rPr lang="en-US" dirty="0"/>
                  <a:t>Create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a:p>
                <a:pPr lvl="1"/>
                <a:r>
                  <a:rPr lang="en-US" dirty="0"/>
                  <a:t>Inputs: Embedding,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b="0" i="1" dirty="0" smtClean="0">
                        <a:latin typeface="Cambria Math" panose="02040503050406030204" pitchFamily="18" charset="0"/>
                      </a:rPr>
                      <m:t>𝑠𝑒𝑒𝑑</m:t>
                    </m:r>
                    <m:r>
                      <a:rPr lang="en-US" b="0"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(number of random bytes to compute)</a:t>
                </a:r>
              </a:p>
              <a:p>
                <a:pPr lvl="1"/>
                <a:r>
                  <a:rPr lang="en-US" dirty="0"/>
                  <a:t>Output: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Note: we can compute many indexes in parallel with different seeds</a:t>
                </a:r>
              </a:p>
            </p:txBody>
          </p:sp>
        </mc:Choice>
        <mc:Fallback xmlns="">
          <p:sp>
            <p:nvSpPr>
              <p:cNvPr id="3" name="Content Placeholder 2">
                <a:extLst>
                  <a:ext uri="{FF2B5EF4-FFF2-40B4-BE49-F238E27FC236}">
                    <a16:creationId xmlns:a16="http://schemas.microsoft.com/office/drawing/2014/main" id="{B86B1B90-5F10-B4AE-D15D-1658E17B5A4A}"/>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F98347-2BD4-7C87-92A3-380BA3FB05A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BE12B99F-709C-8345-6A9B-1FA8AA9C8C65}"/>
              </a:ext>
            </a:extLst>
          </p:cNvPr>
          <p:cNvSpPr>
            <a:spLocks noGrp="1"/>
          </p:cNvSpPr>
          <p:nvPr>
            <p:ph type="sldNum" sz="quarter" idx="12"/>
          </p:nvPr>
        </p:nvSpPr>
        <p:spPr/>
        <p:txBody>
          <a:bodyPr/>
          <a:lstStyle/>
          <a:p>
            <a:fld id="{A368AD35-EA55-254F-AD80-EFD99CF0F10B}" type="slidenum">
              <a:rPr lang="en-US" smtClean="0"/>
              <a:t>33</a:t>
            </a:fld>
            <a:endParaRPr lang="en-US"/>
          </a:p>
        </p:txBody>
      </p:sp>
    </p:spTree>
    <p:extLst>
      <p:ext uri="{BB962C8B-B14F-4D97-AF65-F5344CB8AC3E}">
        <p14:creationId xmlns:p14="http://schemas.microsoft.com/office/powerpoint/2010/main" val="170722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2DD18-88A5-ADB8-2A27-A47CD45EBB1F}"/>
              </a:ext>
            </a:extLst>
          </p:cNvPr>
          <p:cNvSpPr>
            <a:spLocks noGrp="1"/>
          </p:cNvSpPr>
          <p:nvPr>
            <p:ph type="title"/>
          </p:nvPr>
        </p:nvSpPr>
        <p:spPr/>
        <p:txBody>
          <a:bodyPr/>
          <a:lstStyle/>
          <a:p>
            <a:r>
              <a:rPr lang="en-US" dirty="0"/>
              <a:t>Solutions</a:t>
            </a:r>
          </a:p>
        </p:txBody>
      </p:sp>
      <p:sp>
        <p:nvSpPr>
          <p:cNvPr id="5" name="Text Placeholder 4">
            <a:extLst>
              <a:ext uri="{FF2B5EF4-FFF2-40B4-BE49-F238E27FC236}">
                <a16:creationId xmlns:a16="http://schemas.microsoft.com/office/drawing/2014/main" id="{8DF52650-6D36-6079-FBFE-2EA6AD7451AB}"/>
              </a:ext>
            </a:extLst>
          </p:cNvPr>
          <p:cNvSpPr>
            <a:spLocks noGrp="1"/>
          </p:cNvSpPr>
          <p:nvPr>
            <p:ph type="body" idx="1"/>
          </p:nvPr>
        </p:nvSpPr>
        <p:spPr/>
        <p:txBody>
          <a:bodyPr/>
          <a:lstStyle/>
          <a:p>
            <a:r>
              <a:rPr lang="en-US" dirty="0"/>
              <a:t>Find </a:t>
            </a:r>
            <a:r>
              <a:rPr lang="en-US" dirty="0" err="1"/>
              <a:t>topN</a:t>
            </a:r>
            <a:r>
              <a:rPr lang="en-US" dirty="0"/>
              <a:t> nearby papers (easy)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8A4813C-BB40-D8D9-D047-A7A73C07536E}"/>
                  </a:ext>
                </a:extLst>
              </p:cNvPr>
              <p:cNvSpPr>
                <a:spLocks noGrp="1"/>
              </p:cNvSpPr>
              <p:nvPr>
                <p:ph sz="half" idx="2"/>
              </p:nvPr>
            </p:nvSpPr>
            <p:spPr/>
            <p:txBody>
              <a:bodyPr>
                <a:normAutofit fontScale="85000" lnSpcReduction="20000"/>
              </a:bodyPr>
              <a:lstStyle/>
              <a:p>
                <a:r>
                  <a:rPr lang="en-US" dirty="0"/>
                  <a:t>For each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generate candidates, c,</a:t>
                </a:r>
              </a:p>
              <a:p>
                <a:pPr lvl="1"/>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𝑞</m:t>
                            </m:r>
                          </m:e>
                        </m:d>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e>
                    </m:d>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r>
                  <a:rPr lang="en-US" b="0" dirty="0">
                    <a:ea typeface="Cambria Math" panose="02040503050406030204" pitchFamily="18" charset="0"/>
                  </a:rPr>
                  <a:t>Score each candidate by</a:t>
                </a:r>
              </a:p>
              <a:p>
                <a:pPr lvl="1"/>
                <a:r>
                  <a:rPr lang="en-US" dirty="0">
                    <a:ea typeface="Cambria Math" panose="02040503050406030204" pitchFamily="18" charset="0"/>
                  </a:rPr>
                  <a:t>cos(M[q,:], M[c,:])</a:t>
                </a:r>
              </a:p>
              <a:p>
                <a:r>
                  <a:rPr lang="en-US" b="0" dirty="0">
                    <a:ea typeface="Cambria Math" panose="02040503050406030204" pitchFamily="18" charset="0"/>
                  </a:rPr>
                  <a:t>Claim:</a:t>
                </a:r>
              </a:p>
              <a:p>
                <a:pPr lvl="1"/>
                <a:r>
                  <a:rPr lang="en-US" dirty="0">
                    <a:ea typeface="Cambria Math" panose="02040503050406030204" pitchFamily="18" charset="0"/>
                  </a:rPr>
                  <a:t>The best of these candidates is close to best possible solution </a:t>
                </a:r>
              </a:p>
              <a:p>
                <a:pPr lvl="2"/>
                <a:r>
                  <a:rPr lang="en-US" dirty="0">
                    <a:ea typeface="Cambria Math" panose="02040503050406030204" pitchFamily="18" charset="0"/>
                  </a:rPr>
                  <a:t>if there are enough indexes</a:t>
                </a:r>
              </a:p>
            </p:txBody>
          </p:sp>
        </mc:Choice>
        <mc:Fallback xmlns="">
          <p:sp>
            <p:nvSpPr>
              <p:cNvPr id="6" name="Content Placeholder 5">
                <a:extLst>
                  <a:ext uri="{FF2B5EF4-FFF2-40B4-BE49-F238E27FC236}">
                    <a16:creationId xmlns:a16="http://schemas.microsoft.com/office/drawing/2014/main" id="{C8A4813C-BB40-D8D9-D047-A7A73C07536E}"/>
                  </a:ext>
                </a:extLst>
              </p:cNvPr>
              <p:cNvSpPr>
                <a:spLocks noGrp="1" noRot="1" noChangeAspect="1" noMove="1" noResize="1" noEditPoints="1" noAdjustHandles="1" noChangeArrowheads="1" noChangeShapeType="1" noTextEdit="1"/>
              </p:cNvSpPr>
              <p:nvPr>
                <p:ph sz="half" idx="2"/>
              </p:nvPr>
            </p:nvSpPr>
            <p:spPr>
              <a:blipFill>
                <a:blip r:embed="rId2"/>
                <a:stretch>
                  <a:fillRect l="-1720" t="-3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244A9ABC-2DBC-5193-A0A1-8EF9CA66E2C1}"/>
                  </a:ext>
                </a:extLst>
              </p:cNvPr>
              <p:cNvSpPr>
                <a:spLocks noGrp="1"/>
              </p:cNvSpPr>
              <p:nvPr>
                <p:ph type="body" sz="quarter" idx="3"/>
              </p:nvPr>
            </p:nvSpPr>
            <p:spPr/>
            <p:txBody>
              <a:bodyPr/>
              <a:lstStyle/>
              <a:p>
                <a:r>
                  <a:rPr lang="en-US" dirty="0"/>
                  <a:t>Create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p:txBody>
          </p:sp>
        </mc:Choice>
        <mc:Fallback xmlns="">
          <p:sp>
            <p:nvSpPr>
              <p:cNvPr id="7" name="Text Placeholder 6">
                <a:extLst>
                  <a:ext uri="{FF2B5EF4-FFF2-40B4-BE49-F238E27FC236}">
                    <a16:creationId xmlns:a16="http://schemas.microsoft.com/office/drawing/2014/main" id="{244A9ABC-2DBC-5193-A0A1-8EF9CA66E2C1}"/>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9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30D3E6F-9758-90F3-F64C-29D782EE539B}"/>
                  </a:ext>
                </a:extLst>
              </p:cNvPr>
              <p:cNvSpPr>
                <a:spLocks noGrp="1"/>
              </p:cNvSpPr>
              <p:nvPr>
                <p:ph sz="quarter" idx="4"/>
              </p:nvPr>
            </p:nvSpPr>
            <p:spPr/>
            <p:txBody>
              <a:bodyPr>
                <a:normAutofit fontScale="85000" lnSpcReduction="20000"/>
              </a:bodyPr>
              <a:lstStyle/>
              <a:p>
                <a:r>
                  <a:rPr lang="en-US" dirty="0"/>
                  <a:t>Generate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bytes</a:t>
                </a:r>
              </a:p>
              <a:p>
                <a:pPr lvl="1"/>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oMath>
                </a14:m>
                <a:r>
                  <a:rPr lang="en-US" dirty="0"/>
                  <a:t> random bytes for each of the </a:t>
                </a:r>
                <a14:m>
                  <m:oMath xmlns:m="http://schemas.openxmlformats.org/officeDocument/2006/math">
                    <m:r>
                      <a:rPr lang="en-US" i="1" dirty="0" smtClean="0">
                        <a:latin typeface="Cambria Math" panose="02040503050406030204" pitchFamily="18" charset="0"/>
                      </a:rPr>
                      <m:t>𝑁</m:t>
                    </m:r>
                  </m:oMath>
                </a14:m>
                <a:r>
                  <a:rPr lang="en-US" dirty="0"/>
                  <a:t> vectors in the embedding (see next slide)</a:t>
                </a:r>
              </a:p>
              <a:p>
                <a:r>
                  <a:rPr lang="en-US" dirty="0"/>
                  <a:t>Return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err="1"/>
                  <a:t>argsort</a:t>
                </a:r>
                <a:r>
                  <a:rPr lang="en-US" dirty="0"/>
                  <a:t> of the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vectors (of </a:t>
                </a:r>
                <a14:m>
                  <m:oMath xmlns:m="http://schemas.openxmlformats.org/officeDocument/2006/math">
                    <m:r>
                      <a:rPr lang="en-US" i="1" dirty="0" smtClean="0">
                        <a:latin typeface="Cambria Math" panose="02040503050406030204" pitchFamily="18" charset="0"/>
                      </a:rPr>
                      <m:t>𝐵</m:t>
                    </m:r>
                  </m:oMath>
                </a14:m>
                <a:r>
                  <a:rPr lang="en-US" dirty="0"/>
                  <a:t> bytes each)</a:t>
                </a:r>
              </a:p>
              <a:p>
                <a:pPr lvl="1"/>
                <a:r>
                  <a:rPr lang="en-US" dirty="0" err="1"/>
                  <a:t>argsort</a:t>
                </a:r>
                <a:r>
                  <a:rPr lang="en-US" dirty="0"/>
                  <a:t> is done in memory but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r>
                  <a:rPr lang="en-US" dirty="0"/>
                  <a:t>, so memory requirement is manageable</a:t>
                </a:r>
              </a:p>
              <a:p>
                <a:r>
                  <a:rPr lang="en-US" dirty="0"/>
                  <a:t>Note: </a:t>
                </a:r>
              </a:p>
              <a:p>
                <a:pPr lvl="1"/>
                <a:r>
                  <a:rPr lang="en-US" dirty="0"/>
                  <a:t>No need to load embedding into memory (we can stream one vector at a time). </a:t>
                </a:r>
              </a:p>
              <a:p>
                <a:pPr lvl="1"/>
                <a:r>
                  <a:rPr lang="en-US" dirty="0"/>
                  <a:t>This is embarrassingly parallel </a:t>
                </a:r>
              </a:p>
              <a:p>
                <a:pPr lvl="2"/>
                <a:r>
                  <a:rPr lang="en-US" dirty="0"/>
                  <a:t>(we can create many indexes in parallel with different seeds)</a:t>
                </a:r>
              </a:p>
              <a:p>
                <a:endParaRPr lang="en-US" dirty="0"/>
              </a:p>
            </p:txBody>
          </p:sp>
        </mc:Choice>
        <mc:Fallback xmlns="">
          <p:sp>
            <p:nvSpPr>
              <p:cNvPr id="8" name="Content Placeholder 7">
                <a:extLst>
                  <a:ext uri="{FF2B5EF4-FFF2-40B4-BE49-F238E27FC236}">
                    <a16:creationId xmlns:a16="http://schemas.microsoft.com/office/drawing/2014/main" id="{D30D3E6F-9758-90F3-F64C-29D782EE539B}"/>
                  </a:ext>
                </a:extLst>
              </p:cNvPr>
              <p:cNvSpPr>
                <a:spLocks noGrp="1" noRot="1" noChangeAspect="1" noMove="1" noResize="1" noEditPoints="1" noAdjustHandles="1" noChangeArrowheads="1" noChangeShapeType="1" noTextEdit="1"/>
              </p:cNvSpPr>
              <p:nvPr>
                <p:ph sz="quarter" idx="4"/>
              </p:nvPr>
            </p:nvSpPr>
            <p:spPr>
              <a:blipFill>
                <a:blip r:embed="rId4"/>
                <a:stretch>
                  <a:fillRect l="-1711" t="-3780" r="-146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0C41902-4D57-971E-2107-0B4F295CD9E0}"/>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111C399-B95B-D25B-4696-8D26159A119B}"/>
              </a:ext>
            </a:extLst>
          </p:cNvPr>
          <p:cNvSpPr>
            <a:spLocks noGrp="1"/>
          </p:cNvSpPr>
          <p:nvPr>
            <p:ph type="sldNum" sz="quarter" idx="12"/>
          </p:nvPr>
        </p:nvSpPr>
        <p:spPr/>
        <p:txBody>
          <a:bodyPr/>
          <a:lstStyle/>
          <a:p>
            <a:fld id="{A368AD35-EA55-254F-AD80-EFD99CF0F10B}" type="slidenum">
              <a:rPr lang="en-US" smtClean="0"/>
              <a:t>34</a:t>
            </a:fld>
            <a:endParaRPr lang="en-US"/>
          </a:p>
        </p:txBody>
      </p:sp>
    </p:spTree>
    <p:extLst>
      <p:ext uri="{BB962C8B-B14F-4D97-AF65-F5344CB8AC3E}">
        <p14:creationId xmlns:p14="http://schemas.microsoft.com/office/powerpoint/2010/main" val="2636074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A642A65C-C1D3-4499-AD25-9B2F966E702F}"/>
                  </a:ext>
                </a:extLst>
              </p:cNvPr>
              <p:cNvSpPr>
                <a:spLocks noGrp="1"/>
              </p:cNvSpPr>
              <p:nvPr>
                <p:ph type="title"/>
              </p:nvPr>
            </p:nvSpPr>
            <p:spPr/>
            <p:txBody>
              <a:bodyPr>
                <a:normAutofit/>
              </a:bodyPr>
              <a:lstStyle/>
              <a:p>
                <a:r>
                  <a:rPr lang="en-US" dirty="0"/>
                  <a:t>Method for mapping vector, </a:t>
                </a:r>
                <a14:m>
                  <m:oMath xmlns:m="http://schemas.openxmlformats.org/officeDocument/2006/math">
                    <m:r>
                      <a:rPr lang="en-US" b="0" i="1" dirty="0" smtClean="0">
                        <a:latin typeface="Cambria Math" panose="02040503050406030204" pitchFamily="18" charset="0"/>
                      </a:rPr>
                      <m:t>𝑣</m:t>
                    </m:r>
                  </m:oMath>
                </a14:m>
                <a:r>
                  <a:rPr lang="en-US" dirty="0"/>
                  <a:t>, to 1 bit</a:t>
                </a:r>
              </a:p>
            </p:txBody>
          </p:sp>
        </mc:Choice>
        <mc:Fallback xmlns="">
          <p:sp>
            <p:nvSpPr>
              <p:cNvPr id="7" name="Title 6">
                <a:extLst>
                  <a:ext uri="{FF2B5EF4-FFF2-40B4-BE49-F238E27FC236}">
                    <a16:creationId xmlns:a16="http://schemas.microsoft.com/office/drawing/2014/main" id="{A642A65C-C1D3-4499-AD25-9B2F966E702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65E950F-6919-4CF7-7693-7CFEC2EE3725}"/>
                  </a:ext>
                </a:extLst>
              </p:cNvPr>
              <p:cNvSpPr>
                <a:spLocks noGrp="1"/>
              </p:cNvSpPr>
              <p:nvPr>
                <p:ph sz="half" idx="1"/>
              </p:nvPr>
            </p:nvSpPr>
            <p:spPr>
              <a:xfrm>
                <a:off x="338931" y="1825625"/>
                <a:ext cx="6865057" cy="4351338"/>
              </a:xfrm>
            </p:spPr>
            <p:txBody>
              <a:bodyPr>
                <a:normAutofit fontScale="85000" lnSpcReduction="20000"/>
              </a:bodyPr>
              <a:lstStyle/>
              <a:p>
                <a:r>
                  <a:rPr lang="en-US" dirty="0"/>
                  <a:t>Use seed to generate,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a random vector with same length as </a:t>
                </a:r>
                <a14:m>
                  <m:oMath xmlns:m="http://schemas.openxmlformats.org/officeDocument/2006/math">
                    <m:r>
                      <a:rPr lang="en-US" b="0" i="1" dirty="0" smtClean="0">
                        <a:latin typeface="Cambria Math" panose="02040503050406030204" pitchFamily="18" charset="0"/>
                      </a:rPr>
                      <m:t>𝑣</m:t>
                    </m:r>
                  </m:oMath>
                </a14:m>
                <a:endParaRPr lang="en-US" dirty="0"/>
              </a:p>
              <a:p>
                <a:r>
                  <a:rPr lang="en-US" dirty="0"/>
                  <a:t>Return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0</m:t>
                    </m:r>
                  </m:oMath>
                </a14:m>
                <a:endParaRPr lang="en-US" dirty="0"/>
              </a:p>
              <a:p>
                <a:endParaRPr lang="en-US" dirty="0"/>
              </a:p>
              <a:p>
                <a:r>
                  <a:rPr lang="en-US" dirty="0"/>
                  <a:t>To map an embedding to </a:t>
                </a:r>
                <a14:m>
                  <m:oMath xmlns:m="http://schemas.openxmlformats.org/officeDocument/2006/math">
                    <m:r>
                      <a:rPr lang="en-US" i="1" dirty="0" smtClean="0">
                        <a:latin typeface="Cambria Math" panose="02040503050406030204" pitchFamily="18" charset="0"/>
                      </a:rPr>
                      <m:t>𝐵</m:t>
                    </m:r>
                  </m:oMath>
                </a14:m>
                <a:r>
                  <a:rPr lang="en-US" dirty="0"/>
                  <a:t> random bytes,</a:t>
                </a:r>
              </a:p>
              <a:p>
                <a:pPr lvl="1"/>
                <a:r>
                  <a:rPr lang="en-US" dirty="0"/>
                  <a:t>Repeat recipe above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times with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vectors, </a:t>
                </a:r>
                <a14:m>
                  <m:oMath xmlns:m="http://schemas.openxmlformats.org/officeDocument/2006/math">
                    <m:r>
                      <a:rPr lang="en-US" i="1" dirty="0" smtClean="0">
                        <a:latin typeface="Cambria Math" panose="02040503050406030204" pitchFamily="18" charset="0"/>
                      </a:rPr>
                      <m:t>𝑟</m:t>
                    </m:r>
                  </m:oMath>
                </a14:m>
                <a:endParaRPr lang="en-US" dirty="0"/>
              </a:p>
              <a:p>
                <a:r>
                  <a:rPr lang="en-US" dirty="0"/>
                  <a:t>No need to store random bytes</a:t>
                </a:r>
              </a:p>
              <a:p>
                <a:pPr lvl="1"/>
                <a:r>
                  <a:rPr lang="en-US" dirty="0"/>
                  <a:t>They can be created from seed (just in time)</a:t>
                </a:r>
              </a:p>
              <a:p>
                <a:r>
                  <a:rPr lang="en-US" dirty="0"/>
                  <a:t>Claim: Hamming Distances on random bytes are related to cosines (see plot)</a:t>
                </a:r>
              </a:p>
              <a:p>
                <a:pPr lvl="1"/>
                <a:r>
                  <a:rPr lang="en-US" dirty="0"/>
                  <a:t>Thus, documents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will have relatively large cosines</a:t>
                </a:r>
              </a:p>
            </p:txBody>
          </p:sp>
        </mc:Choice>
        <mc:Fallback xmlns="">
          <p:sp>
            <p:nvSpPr>
              <p:cNvPr id="8" name="Content Placeholder 7">
                <a:extLst>
                  <a:ext uri="{FF2B5EF4-FFF2-40B4-BE49-F238E27FC236}">
                    <a16:creationId xmlns:a16="http://schemas.microsoft.com/office/drawing/2014/main" id="{065E950F-6919-4CF7-7693-7CFEC2EE3725}"/>
                  </a:ext>
                </a:extLst>
              </p:cNvPr>
              <p:cNvSpPr>
                <a:spLocks noGrp="1" noRot="1" noChangeAspect="1" noMove="1" noResize="1" noEditPoints="1" noAdjustHandles="1" noChangeArrowheads="1" noChangeShapeType="1" noTextEdit="1"/>
              </p:cNvSpPr>
              <p:nvPr>
                <p:ph sz="half" idx="1"/>
              </p:nvPr>
            </p:nvSpPr>
            <p:spPr>
              <a:xfrm>
                <a:off x="338931" y="1825625"/>
                <a:ext cx="6865057" cy="4351338"/>
              </a:xfrm>
              <a:blipFill>
                <a:blip r:embed="rId3"/>
                <a:stretch>
                  <a:fillRect l="-1107" t="-3198" r="-1845"/>
                </a:stretch>
              </a:blipFill>
            </p:spPr>
            <p:txBody>
              <a:bodyPr/>
              <a:lstStyle/>
              <a:p>
                <a:r>
                  <a:rPr lang="en-US">
                    <a:noFill/>
                  </a:rPr>
                  <a:t> </a:t>
                </a:r>
              </a:p>
            </p:txBody>
          </p:sp>
        </mc:Fallback>
      </mc:AlternateContent>
      <p:pic>
        <p:nvPicPr>
          <p:cNvPr id="15" name="Content Placeholder 14">
            <a:extLst>
              <a:ext uri="{FF2B5EF4-FFF2-40B4-BE49-F238E27FC236}">
                <a16:creationId xmlns:a16="http://schemas.microsoft.com/office/drawing/2014/main" id="{AD23A14E-95BC-D0A2-9AB8-A7682106FFFE}"/>
              </a:ext>
            </a:extLst>
          </p:cNvPr>
          <p:cNvPicPr>
            <a:picLocks noGrp="1" noChangeAspect="1"/>
          </p:cNvPicPr>
          <p:nvPr>
            <p:ph sz="half" idx="2"/>
          </p:nvPr>
        </p:nvPicPr>
        <p:blipFill>
          <a:blip r:embed="rId4"/>
          <a:stretch>
            <a:fillRect/>
          </a:stretch>
        </p:blipFill>
        <p:spPr>
          <a:xfrm>
            <a:off x="6978092" y="1482986"/>
            <a:ext cx="5009889" cy="5009889"/>
          </a:xfrm>
        </p:spPr>
      </p:pic>
      <p:sp>
        <p:nvSpPr>
          <p:cNvPr id="2" name="Date Placeholder 1">
            <a:extLst>
              <a:ext uri="{FF2B5EF4-FFF2-40B4-BE49-F238E27FC236}">
                <a16:creationId xmlns:a16="http://schemas.microsoft.com/office/drawing/2014/main" id="{1D83ED1A-9AAE-716A-32D6-A6346B7A47DE}"/>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E1CBB11-FF3A-685A-F89B-2264407B3E00}"/>
              </a:ext>
            </a:extLst>
          </p:cNvPr>
          <p:cNvSpPr>
            <a:spLocks noGrp="1"/>
          </p:cNvSpPr>
          <p:nvPr>
            <p:ph type="sldNum" sz="quarter" idx="12"/>
          </p:nvPr>
        </p:nvSpPr>
        <p:spPr/>
        <p:txBody>
          <a:bodyPr/>
          <a:lstStyle/>
          <a:p>
            <a:fld id="{A368AD35-EA55-254F-AD80-EFD99CF0F10B}" type="slidenum">
              <a:rPr lang="en-US" smtClean="0"/>
              <a:t>35</a:t>
            </a:fld>
            <a:endParaRPr lang="en-US"/>
          </a:p>
        </p:txBody>
      </p:sp>
    </p:spTree>
    <p:extLst>
      <p:ext uri="{BB962C8B-B14F-4D97-AF65-F5344CB8AC3E}">
        <p14:creationId xmlns:p14="http://schemas.microsoft.com/office/powerpoint/2010/main" val="233161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A1E943-4957-9430-694D-95295882277B}"/>
                  </a:ext>
                </a:extLst>
              </p:cNvPr>
              <p:cNvSpPr>
                <a:spLocks noGrp="1"/>
              </p:cNvSpPr>
              <p:nvPr>
                <p:ph type="title"/>
              </p:nvPr>
            </p:nvSpPr>
            <p:spPr/>
            <p:txBody>
              <a:bodyPr/>
              <a:lstStyle/>
              <a:p>
                <a:r>
                  <a:rPr lang="en-US" dirty="0"/>
                  <a:t>Materializing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 </a:t>
                </a:r>
              </a:p>
            </p:txBody>
          </p:sp>
        </mc:Choice>
        <mc:Fallback xmlns="">
          <p:sp>
            <p:nvSpPr>
              <p:cNvPr id="2" name="Title 1">
                <a:extLst>
                  <a:ext uri="{FF2B5EF4-FFF2-40B4-BE49-F238E27FC236}">
                    <a16:creationId xmlns:a16="http://schemas.microsoft.com/office/drawing/2014/main" id="{8BA1E943-4957-9430-694D-95295882277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D23F6-5257-BFE3-64C8-74F826824019}"/>
                  </a:ext>
                </a:extLst>
              </p:cNvPr>
              <p:cNvSpPr>
                <a:spLocks noGrp="1"/>
              </p:cNvSpPr>
              <p:nvPr>
                <p:ph sz="half" idx="1"/>
              </p:nvPr>
            </p:nvSpPr>
            <p:spPr/>
            <p:txBody>
              <a:bodyPr>
                <a:normAutofit fontScale="92500" lnSpcReduction="10000"/>
              </a:bodyPr>
              <a:lstStyle/>
              <a:p>
                <a:r>
                  <a:rPr lang="en-US" dirty="0"/>
                  <a:t>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14:m>
                  <m:oMath xmlns:m="http://schemas.openxmlformats.org/officeDocument/2006/math">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endParaRPr lang="en-US" b="0" dirty="0">
                  <a:ea typeface="Cambria Math" panose="02040503050406030204" pitchFamily="18" charset="0"/>
                </a:endParaRPr>
              </a:p>
              <a:p>
                <a:pPr lvl="1"/>
                <a:r>
                  <a:rPr lang="en-US" dirty="0"/>
                  <a:t>where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≈200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million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papers</m:t>
                    </m:r>
                  </m:oMath>
                </a14:m>
                <a:endParaRPr lang="en-US" b="0" dirty="0">
                  <a:ea typeface="Cambria Math" panose="02040503050406030204" pitchFamily="18" charset="0"/>
                </a:endParaRPr>
              </a:p>
              <a:p>
                <a:r>
                  <a:rPr lang="en-US" dirty="0"/>
                  <a:t>While </a:t>
                </a:r>
                <a14:m>
                  <m:oMath xmlns:m="http://schemas.openxmlformats.org/officeDocument/2006/math">
                    <m:r>
                      <a:rPr lang="en-US" i="1" dirty="0" smtClean="0">
                        <a:latin typeface="Cambria Math" panose="02040503050406030204" pitchFamily="18" charset="0"/>
                      </a:rPr>
                      <m:t>𝑀</m:t>
                    </m:r>
                  </m:oMath>
                </a14:m>
                <a:r>
                  <a:rPr lang="en-US" dirty="0"/>
                  <a:t> is sparse,</a:t>
                </a:r>
              </a:p>
              <a:p>
                <a:pPr lvl="1"/>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is dense</a:t>
                </a:r>
              </a:p>
              <a:p>
                <a:r>
                  <a:rPr lang="en-US" dirty="0"/>
                  <a:t>Let </a:t>
                </a:r>
                <a14:m>
                  <m:oMath xmlns:m="http://schemas.openxmlformats.org/officeDocument/2006/math">
                    <m:r>
                      <a:rPr lang="en-US" i="1" dirty="0" smtClean="0">
                        <a:latin typeface="Cambria Math" panose="02040503050406030204" pitchFamily="18" charset="0"/>
                      </a:rPr>
                      <m:t>𝐸</m:t>
                    </m:r>
                  </m:oMath>
                </a14:m>
                <a:r>
                  <a:rPr lang="en-US" dirty="0"/>
                  <a:t> be a sparse matrix</a:t>
                </a:r>
              </a:p>
              <a:p>
                <a:pPr lvl="1"/>
                <a:r>
                  <a:rPr lang="en-US" dirty="0"/>
                  <a:t>Mostly 0</a:t>
                </a:r>
              </a:p>
              <a:p>
                <a:pPr lvl="1"/>
                <a:r>
                  <a:rPr lang="en-US" dirty="0"/>
                  <a:t>Except for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5A7D23F6-5257-BFE3-64C8-74F826824019}"/>
                  </a:ext>
                </a:extLst>
              </p:cNvPr>
              <p:cNvSpPr>
                <a:spLocks noGrp="1" noRot="1" noChangeAspect="1" noMove="1" noResize="1" noEditPoints="1" noAdjustHandles="1" noChangeArrowheads="1" noChangeShapeType="1" noTextEdit="1"/>
              </p:cNvSpPr>
              <p:nvPr>
                <p:ph sz="half" idx="1"/>
              </p:nvPr>
            </p:nvSpPr>
            <p:spPr>
              <a:blipFill>
                <a:blip r:embed="rId3"/>
                <a:stretch>
                  <a:fillRect l="-195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7AB35F-8A48-E98D-EE4C-267110CBD43B}"/>
                  </a:ext>
                </a:extLst>
              </p:cNvPr>
              <p:cNvSpPr>
                <a:spLocks noGrp="1"/>
              </p:cNvSpPr>
              <p:nvPr>
                <p:ph sz="half" idx="2"/>
              </p:nvPr>
            </p:nvSpPr>
            <p:spPr/>
            <p:txBody>
              <a:bodyPr>
                <a:normAutofit fontScale="92500" lnSpcReduction="10000"/>
              </a:bodyPr>
              <a:lstStyle/>
              <a:p>
                <a:r>
                  <a:rPr lang="en-US" dirty="0"/>
                  <a:t>But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ℛ</m:t>
                        </m:r>
                      </m:e>
                      <m:sup>
                        <m:r>
                          <a:rPr lang="en-US" i="1">
                            <a:latin typeface="Cambria Math" panose="02040503050406030204" pitchFamily="18" charset="0"/>
                            <a:ea typeface="Cambria Math" panose="02040503050406030204" pitchFamily="18" charset="0"/>
                          </a:rPr>
                          <m:t>𝑁</m:t>
                        </m:r>
                      </m:sup>
                    </m:sSup>
                  </m:oMath>
                </a14:m>
                <a:endParaRPr lang="en-US" dirty="0">
                  <a:ea typeface="Cambria Math" panose="02040503050406030204" pitchFamily="18" charset="0"/>
                </a:endParaRPr>
              </a:p>
              <a:p>
                <a:r>
                  <a:rPr lang="en-US" dirty="0"/>
                  <a:t>Since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dirty="0"/>
                  <a:t>we can afford to compute cosines for pairs of papers near one another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b="0" dirty="0"/>
              </a:p>
              <a:p>
                <a:r>
                  <a:rPr lang="en-US" b="0" dirty="0"/>
                  <a:t>In </a:t>
                </a:r>
                <a:r>
                  <a:rPr lang="en-US" dirty="0"/>
                  <a:t>this way, </a:t>
                </a:r>
                <a14:m>
                  <m:oMath xmlns:m="http://schemas.openxmlformats.org/officeDocument/2006/math">
                    <m:r>
                      <a:rPr lang="en-US" i="1" dirty="0" smtClean="0">
                        <a:latin typeface="Cambria Math" panose="02040503050406030204" pitchFamily="18" charset="0"/>
                      </a:rPr>
                      <m:t>𝐸</m:t>
                    </m:r>
                  </m:oMath>
                </a14:m>
                <a:r>
                  <a:rPr lang="en-US" dirty="0"/>
                  <a:t> contains ANN results for all pairs of papers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pPr lvl="1"/>
                <a:r>
                  <a:rPr lang="en-US" dirty="0"/>
                  <a:t>That covers all (most) of the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r>
                  <a:rPr lang="en-US" b="0" dirty="0"/>
                  <a:t>The web server </a:t>
                </a:r>
              </a:p>
              <a:p>
                <a:pPr lvl="1"/>
                <a:r>
                  <a:rPr lang="en-US" b="0" dirty="0"/>
                  <a:t>doesn’t need to run ANN</a:t>
                </a:r>
              </a:p>
              <a:p>
                <a:pPr lvl="1"/>
                <a:r>
                  <a:rPr lang="en-US" dirty="0"/>
                  <a:t>Simple table lookup into </a:t>
                </a:r>
                <a14:m>
                  <m:oMath xmlns:m="http://schemas.openxmlformats.org/officeDocument/2006/math">
                    <m:r>
                      <a:rPr lang="en-US" b="0" i="1" dirty="0" smtClean="0">
                        <a:latin typeface="Cambria Math" panose="02040503050406030204" pitchFamily="18" charset="0"/>
                      </a:rPr>
                      <m:t>𝐸</m:t>
                    </m:r>
                  </m:oMath>
                </a14:m>
                <a:endParaRPr lang="en-US" b="0" dirty="0"/>
              </a:p>
            </p:txBody>
          </p:sp>
        </mc:Choice>
        <mc:Fallback xmlns="">
          <p:sp>
            <p:nvSpPr>
              <p:cNvPr id="4" name="Content Placeholder 3">
                <a:extLst>
                  <a:ext uri="{FF2B5EF4-FFF2-40B4-BE49-F238E27FC236}">
                    <a16:creationId xmlns:a16="http://schemas.microsoft.com/office/drawing/2014/main" id="{5C7AB35F-8A48-E98D-EE4C-267110CBD43B}"/>
                  </a:ext>
                </a:extLst>
              </p:cNvPr>
              <p:cNvSpPr>
                <a:spLocks noGrp="1" noRot="1" noChangeAspect="1" noMove="1" noResize="1" noEditPoints="1" noAdjustHandles="1" noChangeArrowheads="1" noChangeShapeType="1" noTextEdit="1"/>
              </p:cNvSpPr>
              <p:nvPr>
                <p:ph sz="half" idx="2"/>
              </p:nvPr>
            </p:nvSpPr>
            <p:spPr>
              <a:blipFill>
                <a:blip r:embed="rId4"/>
                <a:stretch>
                  <a:fillRect l="-1956" t="-2616" r="-97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ACF37EF-5AF0-EA25-DC89-DCE538D2992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7D9E20E3-11C2-A940-F6F3-EFA1FA4048D1}"/>
              </a:ext>
            </a:extLst>
          </p:cNvPr>
          <p:cNvSpPr>
            <a:spLocks noGrp="1"/>
          </p:cNvSpPr>
          <p:nvPr>
            <p:ph type="sldNum" sz="quarter" idx="12"/>
          </p:nvPr>
        </p:nvSpPr>
        <p:spPr/>
        <p:txBody>
          <a:bodyPr/>
          <a:lstStyle/>
          <a:p>
            <a:fld id="{A368AD35-EA55-254F-AD80-EFD99CF0F10B}" type="slidenum">
              <a:rPr lang="en-US" smtClean="0"/>
              <a:t>36</a:t>
            </a:fld>
            <a:endParaRPr lang="en-US"/>
          </a:p>
        </p:txBody>
      </p:sp>
    </p:spTree>
    <p:extLst>
      <p:ext uri="{BB962C8B-B14F-4D97-AF65-F5344CB8AC3E}">
        <p14:creationId xmlns:p14="http://schemas.microsoft.com/office/powerpoint/2010/main" val="3264699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D8C3-989A-2E1B-F016-55C92FC10398}"/>
              </a:ext>
            </a:extLst>
          </p:cNvPr>
          <p:cNvSpPr>
            <a:spLocks noGrp="1"/>
          </p:cNvSpPr>
          <p:nvPr>
            <p:ph type="title"/>
          </p:nvPr>
        </p:nvSpPr>
        <p:spPr/>
        <p:txBody>
          <a:bodyPr/>
          <a:lstStyle/>
          <a:p>
            <a:r>
              <a:rPr lang="en-US" dirty="0"/>
              <a:t>Similar Authors, Venues, etc.</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C49FB7E-A342-6851-63E0-0AD436B9D4E6}"/>
                  </a:ext>
                </a:extLst>
              </p:cNvPr>
              <p:cNvSpPr>
                <a:spLocks noGrp="1"/>
              </p:cNvSpPr>
              <p:nvPr>
                <p:ph idx="1"/>
              </p:nvPr>
            </p:nvSpPr>
            <p:spPr/>
            <p:txBody>
              <a:bodyPr/>
              <a:lstStyle/>
              <a:p>
                <a:r>
                  <a:rPr lang="en-US" dirty="0"/>
                  <a:t>Let </a:t>
                </a:r>
                <a14:m>
                  <m:oMath xmlns:m="http://schemas.openxmlformats.org/officeDocument/2006/math">
                    <m:r>
                      <a:rPr lang="en-US" i="1" dirty="0" smtClean="0">
                        <a:latin typeface="Cambria Math" panose="02040503050406030204" pitchFamily="18" charset="0"/>
                      </a:rPr>
                      <m:t>𝐴</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authors</a:t>
                </a:r>
              </a:p>
              <a:p>
                <a:r>
                  <a:rPr lang="en-US" dirty="0"/>
                  <a:t>and </a:t>
                </a:r>
                <a14:m>
                  <m:oMath xmlns:m="http://schemas.openxmlformats.org/officeDocument/2006/math">
                    <m:r>
                      <a:rPr lang="en-US" b="0" i="1" dirty="0" smtClean="0">
                        <a:latin typeface="Cambria Math" panose="02040503050406030204" pitchFamily="18" charset="0"/>
                      </a:rPr>
                      <m:t>𝑉</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venues</a:t>
                </a:r>
              </a:p>
              <a:p>
                <a:endParaRPr lang="en-US" dirty="0"/>
              </a:p>
              <a:p>
                <a:r>
                  <a:rPr lang="en-US" dirty="0"/>
                  <a:t>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rPr>
                          <m:t>𝑇</m:t>
                        </m:r>
                      </m:sup>
                    </m:sSup>
                  </m:oMath>
                </a14:m>
                <a:r>
                  <a:rPr lang="en-US" dirty="0"/>
                  <a:t> </a:t>
                </a:r>
              </a:p>
              <a:p>
                <a:pPr lvl="1"/>
                <a:r>
                  <a:rPr lang="en-US" dirty="0"/>
                  <a:t>are estimates of similar authors </a:t>
                </a:r>
              </a:p>
              <a:p>
                <a:pPr lvl="1"/>
                <a:r>
                  <a:rPr lang="en-US" dirty="0"/>
                  <a:t>and similar venues</a:t>
                </a:r>
              </a:p>
              <a:p>
                <a:r>
                  <a:rPr lang="en-US" dirty="0"/>
                  <a:t>Issues: normalization, storage</a:t>
                </a:r>
              </a:p>
            </p:txBody>
          </p:sp>
        </mc:Choice>
        <mc:Fallback xmlns="">
          <p:sp>
            <p:nvSpPr>
              <p:cNvPr id="7" name="Content Placeholder 6">
                <a:extLst>
                  <a:ext uri="{FF2B5EF4-FFF2-40B4-BE49-F238E27FC236}">
                    <a16:creationId xmlns:a16="http://schemas.microsoft.com/office/drawing/2014/main" id="{FC49FB7E-A342-6851-63E0-0AD436B9D4E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A0DF28F-EC26-063B-241B-FE253F6EE9B7}"/>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9B8BA979-17A6-0F60-8162-7ABDEEE05B9D}"/>
              </a:ext>
            </a:extLst>
          </p:cNvPr>
          <p:cNvSpPr>
            <a:spLocks noGrp="1"/>
          </p:cNvSpPr>
          <p:nvPr>
            <p:ph type="sldNum" sz="quarter" idx="12"/>
          </p:nvPr>
        </p:nvSpPr>
        <p:spPr/>
        <p:txBody>
          <a:bodyPr/>
          <a:lstStyle/>
          <a:p>
            <a:fld id="{A368AD35-EA55-254F-AD80-EFD99CF0F10B}" type="slidenum">
              <a:rPr lang="en-US" smtClean="0"/>
              <a:t>37</a:t>
            </a:fld>
            <a:endParaRPr lang="en-US"/>
          </a:p>
        </p:txBody>
      </p:sp>
    </p:spTree>
    <p:extLst>
      <p:ext uri="{BB962C8B-B14F-4D97-AF65-F5344CB8AC3E}">
        <p14:creationId xmlns:p14="http://schemas.microsoft.com/office/powerpoint/2010/main" val="329865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Conclusions/Deliverables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38</a:t>
            </a:fld>
            <a:endParaRPr lang="en-US"/>
          </a:p>
        </p:txBody>
      </p:sp>
    </p:spTree>
    <p:extLst>
      <p:ext uri="{BB962C8B-B14F-4D97-AF65-F5344CB8AC3E}">
        <p14:creationId xmlns:p14="http://schemas.microsoft.com/office/powerpoint/2010/main" val="2768296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minutes</a:t>
            </a:r>
          </a:p>
          <a:p>
            <a:r>
              <a:rPr lang="en-US" dirty="0"/>
              <a:t>Centroids/Related Work </a:t>
            </a:r>
          </a:p>
          <a:p>
            <a:pPr lvl="1"/>
            <a:r>
              <a:rPr lang="en-US" dirty="0"/>
              <a:t>(Rodolfo) – 15 minutes</a:t>
            </a:r>
          </a:p>
          <a:p>
            <a:r>
              <a:rPr lang="en-US" dirty="0"/>
              <a:t>Bins </a:t>
            </a:r>
          </a:p>
          <a:p>
            <a:pPr lvl="1"/>
            <a:r>
              <a:rPr lang="en-US" dirty="0"/>
              <a:t>(Shabnam) – 15 minutes</a:t>
            </a:r>
          </a:p>
          <a:p>
            <a:pPr lvl="1"/>
            <a:r>
              <a:rPr lang="en-US" dirty="0"/>
              <a:t>Forecasting over time</a:t>
            </a:r>
          </a:p>
          <a:p>
            <a:pPr lvl="1"/>
            <a:r>
              <a:rPr lang="en-US" dirty="0"/>
              <a:t>Losses + Time &amp; Space</a:t>
            </a:r>
          </a:p>
          <a:p>
            <a:r>
              <a:rPr lang="en-US" dirty="0"/>
              <a:t>Production Runs </a:t>
            </a:r>
          </a:p>
          <a:p>
            <a:pPr lvl="1"/>
            <a:r>
              <a:rPr lang="en-US" dirty="0"/>
              <a:t>(Ben) – 10 minutes</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minutes</a:t>
            </a:r>
          </a:p>
          <a:p>
            <a:pPr lvl="1"/>
            <a:r>
              <a:rPr lang="en-US" dirty="0"/>
              <a:t>Random Walks (Peter) – 10 minutes</a:t>
            </a:r>
          </a:p>
          <a:p>
            <a:pPr lvl="1"/>
            <a:r>
              <a:rPr lang="en-US" dirty="0"/>
              <a:t>Link Prediction (Peter) – 10 minutes</a:t>
            </a:r>
          </a:p>
          <a:p>
            <a:pPr lvl="1"/>
            <a:r>
              <a:rPr lang="en-US" dirty="0"/>
              <a:t>Time prediction (Melissa) – 15 minutes</a:t>
            </a:r>
          </a:p>
          <a:p>
            <a:pPr lvl="1"/>
            <a:r>
              <a:rPr lang="en-US" dirty="0"/>
              <a:t>GNNs (Sandeep, Hui) – 15 minutes</a:t>
            </a:r>
          </a:p>
          <a:p>
            <a:r>
              <a:rPr lang="en-US" dirty="0"/>
              <a:t>Deliverables/Conclusions </a:t>
            </a:r>
          </a:p>
          <a:p>
            <a:pPr lvl="1"/>
            <a:r>
              <a:rPr lang="en-US" dirty="0"/>
              <a:t>(Ken) – 5 minutes</a:t>
            </a:r>
          </a:p>
          <a:p>
            <a:r>
              <a:rPr lang="en-US" dirty="0"/>
              <a:t>Questions – 15 minutes</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39</a:t>
            </a:fld>
            <a:endParaRPr lang="en-US"/>
          </a:p>
        </p:txBody>
      </p:sp>
    </p:spTree>
    <p:extLst>
      <p:ext uri="{BB962C8B-B14F-4D97-AF65-F5344CB8AC3E}">
        <p14:creationId xmlns:p14="http://schemas.microsoft.com/office/powerpoint/2010/main" val="157984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17942-4743-16DF-EC98-71B56769AF45}"/>
              </a:ext>
            </a:extLst>
          </p:cNvPr>
          <p:cNvSpPr>
            <a:spLocks noGrp="1"/>
          </p:cNvSpPr>
          <p:nvPr>
            <p:ph type="title"/>
          </p:nvPr>
        </p:nvSpPr>
        <p:spPr/>
        <p:txBody>
          <a:bodyPr/>
          <a:lstStyle/>
          <a:p>
            <a:r>
              <a:rPr lang="en-US" dirty="0"/>
              <a:t>Semantic Scholar (S2)</a:t>
            </a:r>
          </a:p>
        </p:txBody>
      </p:sp>
      <p:sp>
        <p:nvSpPr>
          <p:cNvPr id="7" name="Text Placeholder 6">
            <a:extLst>
              <a:ext uri="{FF2B5EF4-FFF2-40B4-BE49-F238E27FC236}">
                <a16:creationId xmlns:a16="http://schemas.microsoft.com/office/drawing/2014/main" id="{64255573-DEA6-5B24-B490-2ADB420AE2FF}"/>
              </a:ext>
            </a:extLst>
          </p:cNvPr>
          <p:cNvSpPr>
            <a:spLocks noGrp="1"/>
          </p:cNvSpPr>
          <p:nvPr>
            <p:ph type="body" idx="1"/>
          </p:nvPr>
        </p:nvSpPr>
        <p:spPr/>
        <p:txBody>
          <a:bodyPr/>
          <a:lstStyle/>
          <a:p>
            <a:r>
              <a:rPr lang="en-US" dirty="0"/>
              <a:t>Seven Sources</a:t>
            </a:r>
          </a:p>
        </p:txBody>
      </p:sp>
      <p:pic>
        <p:nvPicPr>
          <p:cNvPr id="12" name="Content Placeholder 11" descr="A picture containing text, font, screenshot, graphics&#10;&#10;Description automatically generated">
            <a:extLst>
              <a:ext uri="{FF2B5EF4-FFF2-40B4-BE49-F238E27FC236}">
                <a16:creationId xmlns:a16="http://schemas.microsoft.com/office/drawing/2014/main" id="{47AE0C78-512C-E398-7BEF-4512F393277A}"/>
              </a:ext>
            </a:extLst>
          </p:cNvPr>
          <p:cNvPicPr>
            <a:picLocks noGrp="1" noChangeAspect="1"/>
          </p:cNvPicPr>
          <p:nvPr>
            <p:ph sz="half" idx="2"/>
          </p:nvPr>
        </p:nvPicPr>
        <p:blipFill>
          <a:blip r:embed="rId2"/>
          <a:stretch>
            <a:fillRect/>
          </a:stretch>
        </p:blipFill>
        <p:spPr>
          <a:xfrm>
            <a:off x="665163" y="2505075"/>
            <a:ext cx="2791144" cy="3684588"/>
          </a:xfrm>
        </p:spPr>
      </p:pic>
      <p:sp>
        <p:nvSpPr>
          <p:cNvPr id="9" name="Text Placeholder 8">
            <a:extLst>
              <a:ext uri="{FF2B5EF4-FFF2-40B4-BE49-F238E27FC236}">
                <a16:creationId xmlns:a16="http://schemas.microsoft.com/office/drawing/2014/main" id="{3D64AF72-D398-0255-4531-89FA9F8AF148}"/>
              </a:ext>
            </a:extLst>
          </p:cNvPr>
          <p:cNvSpPr>
            <a:spLocks noGrp="1"/>
          </p:cNvSpPr>
          <p:nvPr>
            <p:ph type="body" sz="quarter" idx="3"/>
          </p:nvPr>
        </p:nvSpPr>
        <p:spPr>
          <a:xfrm>
            <a:off x="6480959" y="1733550"/>
            <a:ext cx="2254736" cy="823912"/>
          </a:xfrm>
        </p:spPr>
        <p:txBody>
          <a:bodyPr/>
          <a:lstStyle/>
          <a:p>
            <a:r>
              <a:rPr lang="en-US" dirty="0"/>
              <a:t>Fields of Study</a:t>
            </a:r>
          </a:p>
        </p:txBody>
      </p:sp>
      <p:sp>
        <p:nvSpPr>
          <p:cNvPr id="4" name="Date Placeholder 3">
            <a:extLst>
              <a:ext uri="{FF2B5EF4-FFF2-40B4-BE49-F238E27FC236}">
                <a16:creationId xmlns:a16="http://schemas.microsoft.com/office/drawing/2014/main" id="{999A9234-6DCA-C3BB-10CF-C7AA8655C759}"/>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CF4FC3D-054D-881A-D5D1-3DB46D2D0FA5}"/>
              </a:ext>
            </a:extLst>
          </p:cNvPr>
          <p:cNvSpPr>
            <a:spLocks noGrp="1"/>
          </p:cNvSpPr>
          <p:nvPr>
            <p:ph type="sldNum" sz="quarter" idx="12"/>
          </p:nvPr>
        </p:nvSpPr>
        <p:spPr/>
        <p:txBody>
          <a:bodyPr/>
          <a:lstStyle/>
          <a:p>
            <a:fld id="{A368AD35-EA55-254F-AD80-EFD99CF0F10B}" type="slidenum">
              <a:rPr lang="en-US" smtClean="0"/>
              <a:t>4</a:t>
            </a:fld>
            <a:endParaRPr lang="en-US"/>
          </a:p>
        </p:txBody>
      </p:sp>
      <p:graphicFrame>
        <p:nvGraphicFramePr>
          <p:cNvPr id="16" name="Content Placeholder 15">
            <a:extLst>
              <a:ext uri="{FF2B5EF4-FFF2-40B4-BE49-F238E27FC236}">
                <a16:creationId xmlns:a16="http://schemas.microsoft.com/office/drawing/2014/main" id="{B58C7AE2-39B5-5457-46C5-AD8866127FF6}"/>
              </a:ext>
            </a:extLst>
          </p:cNvPr>
          <p:cNvGraphicFramePr>
            <a:graphicFrameLocks noGrp="1"/>
          </p:cNvGraphicFramePr>
          <p:nvPr>
            <p:ph sz="quarter" idx="4"/>
          </p:nvPr>
        </p:nvGraphicFramePr>
        <p:xfrm>
          <a:off x="3794166" y="2600324"/>
          <a:ext cx="8288980" cy="3838740"/>
        </p:xfrm>
        <a:graphic>
          <a:graphicData uri="http://schemas.openxmlformats.org/drawingml/2006/table">
            <a:tbl>
              <a:tblPr>
                <a:tableStyleId>{5C22544A-7EE6-4342-B048-85BDC9FD1C3A}</a:tableStyleId>
              </a:tblPr>
              <a:tblGrid>
                <a:gridCol w="2072245">
                  <a:extLst>
                    <a:ext uri="{9D8B030D-6E8A-4147-A177-3AD203B41FA5}">
                      <a16:colId xmlns:a16="http://schemas.microsoft.com/office/drawing/2014/main" val="2698831509"/>
                    </a:ext>
                  </a:extLst>
                </a:gridCol>
                <a:gridCol w="2072245">
                  <a:extLst>
                    <a:ext uri="{9D8B030D-6E8A-4147-A177-3AD203B41FA5}">
                      <a16:colId xmlns:a16="http://schemas.microsoft.com/office/drawing/2014/main" val="4135946230"/>
                    </a:ext>
                  </a:extLst>
                </a:gridCol>
                <a:gridCol w="2072245">
                  <a:extLst>
                    <a:ext uri="{9D8B030D-6E8A-4147-A177-3AD203B41FA5}">
                      <a16:colId xmlns:a16="http://schemas.microsoft.com/office/drawing/2014/main" val="2756537138"/>
                    </a:ext>
                  </a:extLst>
                </a:gridCol>
                <a:gridCol w="2072245">
                  <a:extLst>
                    <a:ext uri="{9D8B030D-6E8A-4147-A177-3AD203B41FA5}">
                      <a16:colId xmlns:a16="http://schemas.microsoft.com/office/drawing/2014/main" val="1676388358"/>
                    </a:ext>
                  </a:extLst>
                </a:gridCol>
              </a:tblGrid>
              <a:tr h="767748">
                <a:tc>
                  <a:txBody>
                    <a:bodyPr/>
                    <a:lstStyle/>
                    <a:p>
                      <a:pPr algn="l" rtl="0" fontAlgn="ctr"/>
                      <a:r>
                        <a:rPr lang="en-US" sz="1600" u="none" strike="noStrike" dirty="0">
                          <a:effectLst/>
                        </a:rPr>
                        <a:t>Medicine (45M)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Engineering (8M)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Business (4M)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Geology (3M)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7219451"/>
                  </a:ext>
                </a:extLst>
              </a:tr>
              <a:tr h="767748">
                <a:tc>
                  <a:txBody>
                    <a:bodyPr/>
                    <a:lstStyle/>
                    <a:p>
                      <a:pPr algn="l" rtl="0" fontAlgn="ctr"/>
                      <a:r>
                        <a:rPr lang="en-US" sz="1600" u="none" strike="noStrike">
                          <a:effectLst/>
                        </a:rPr>
                        <a:t>Chemistry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Physics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Sociology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History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2587854"/>
                  </a:ext>
                </a:extLst>
              </a:tr>
              <a:tr h="767748">
                <a:tc>
                  <a:txBody>
                    <a:bodyPr/>
                    <a:lstStyle/>
                    <a:p>
                      <a:pPr algn="l" rtl="0" fontAlgn="ctr"/>
                      <a:r>
                        <a:rPr lang="en-US" sz="1600" u="none" strike="noStrike">
                          <a:effectLst/>
                        </a:rPr>
                        <a:t>Computer Science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Psychology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Geography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Art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943330"/>
                  </a:ext>
                </a:extLst>
              </a:tr>
              <a:tr h="767748">
                <a:tc>
                  <a:txBody>
                    <a:bodyPr/>
                    <a:lstStyle/>
                    <a:p>
                      <a:pPr algn="l" rtl="0" fontAlgn="ctr"/>
                      <a:r>
                        <a:rPr lang="en-US" sz="1600" u="none" strike="noStrike">
                          <a:effectLst/>
                        </a:rPr>
                        <a:t>Biology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Mathematics (5M)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dirty="0">
                          <a:effectLst/>
                        </a:rPr>
                        <a:t>Economics (3M)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Philosophy (1M)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9980273"/>
                  </a:ext>
                </a:extLst>
              </a:tr>
              <a:tr h="767748">
                <a:tc>
                  <a:txBody>
                    <a:bodyPr/>
                    <a:lstStyle/>
                    <a:p>
                      <a:pPr algn="l" rtl="0" fontAlgn="ctr"/>
                      <a:r>
                        <a:rPr lang="en-US" sz="1600" u="none" strike="noStrike">
                          <a:effectLst/>
                        </a:rPr>
                        <a:t>Materials Science (10M)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Political Science (4M)</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l" rtl="0" fontAlgn="ctr"/>
                      <a:r>
                        <a:rPr lang="en-US" sz="1600" u="none" strike="noStrike" dirty="0">
                          <a:effectLst/>
                        </a:rPr>
                        <a:t>Environmental Science (3M)</a:t>
                      </a:r>
                      <a:endParaRPr lang="en-US" sz="16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3346988602"/>
                  </a:ext>
                </a:extLst>
              </a:tr>
            </a:tbl>
          </a:graphicData>
        </a:graphic>
      </p:graphicFrame>
    </p:spTree>
    <p:extLst>
      <p:ext uri="{BB962C8B-B14F-4D97-AF65-F5344CB8AC3E}">
        <p14:creationId xmlns:p14="http://schemas.microsoft.com/office/powerpoint/2010/main" val="384570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B6EF2-3BC1-C057-76C9-DE0A9DF9742E}"/>
              </a:ext>
            </a:extLst>
          </p:cNvPr>
          <p:cNvSpPr>
            <a:spLocks noGrp="1"/>
          </p:cNvSpPr>
          <p:nvPr>
            <p:ph type="ctrTitle"/>
          </p:nvPr>
        </p:nvSpPr>
        <p:spPr>
          <a:xfrm>
            <a:off x="1382597" y="3372978"/>
            <a:ext cx="9426806" cy="1424410"/>
          </a:xfrm>
        </p:spPr>
        <p:txBody>
          <a:bodyPr anchor="b">
            <a:normAutofit/>
          </a:bodyPr>
          <a:lstStyle/>
          <a:p>
            <a:r>
              <a:rPr lang="es-ES" sz="4000">
                <a:solidFill>
                  <a:schemeClr val="tx2"/>
                </a:solidFill>
              </a:rPr>
              <a:t>Related Work Hypothesis</a:t>
            </a:r>
          </a:p>
        </p:txBody>
      </p:sp>
      <p:sp>
        <p:nvSpPr>
          <p:cNvPr id="3" name="Subtítulo 2">
            <a:extLst>
              <a:ext uri="{FF2B5EF4-FFF2-40B4-BE49-F238E27FC236}">
                <a16:creationId xmlns:a16="http://schemas.microsoft.com/office/drawing/2014/main" id="{21A9BD75-054D-5819-DD6D-2C30AF249FE0}"/>
              </a:ext>
            </a:extLst>
          </p:cNvPr>
          <p:cNvSpPr>
            <a:spLocks noGrp="1"/>
          </p:cNvSpPr>
          <p:nvPr>
            <p:ph type="subTitle" idx="1"/>
          </p:nvPr>
        </p:nvSpPr>
        <p:spPr>
          <a:xfrm>
            <a:off x="1382597" y="4985302"/>
            <a:ext cx="9426806" cy="707547"/>
          </a:xfrm>
        </p:spPr>
        <p:txBody>
          <a:bodyPr>
            <a:normAutofit/>
          </a:bodyPr>
          <a:lstStyle/>
          <a:p>
            <a:r>
              <a:rPr lang="es-ES" sz="2000">
                <a:solidFill>
                  <a:schemeClr val="tx2"/>
                </a:solidFill>
              </a:rPr>
              <a:t>Rodolfo Zevallos</a:t>
            </a:r>
          </a:p>
        </p:txBody>
      </p:sp>
      <p:pic>
        <p:nvPicPr>
          <p:cNvPr id="4" name="Google Shape;102;p19">
            <a:extLst>
              <a:ext uri="{FF2B5EF4-FFF2-40B4-BE49-F238E27FC236}">
                <a16:creationId xmlns:a16="http://schemas.microsoft.com/office/drawing/2014/main" id="{BE9681D6-7EA4-D020-483F-503A7E57ECF4}"/>
              </a:ext>
            </a:extLst>
          </p:cNvPr>
          <p:cNvPicPr preferRelativeResize="0"/>
          <p:nvPr/>
        </p:nvPicPr>
        <p:blipFill rotWithShape="1">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277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74" name="Google Shape;74;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0" name="Google Shape;80;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pic>
        <p:nvPicPr>
          <p:cNvPr id="81" name="Google Shape;81;p17"/>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82" name="Google Shape;82;p17"/>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7"/>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9" name="Google Shape;89;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pic>
        <p:nvPicPr>
          <p:cNvPr id="90" name="Google Shape;90;p18"/>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91" name="Google Shape;91;p18"/>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92" name="Google Shape;92;p18"/>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pic>
        <p:nvPicPr>
          <p:cNvPr id="100" name="Google Shape;100;p19"/>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01" name="Google Shape;101;p19"/>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02" name="Google Shape;102;p19"/>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9"/>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04" name="Google Shape;104;p19"/>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10" name="Google Shape;110;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pic>
        <p:nvPicPr>
          <p:cNvPr id="111" name="Google Shape;111;p20"/>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12" name="Google Shape;112;p20"/>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13" name="Google Shape;113;p20"/>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20"/>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15" name="Google Shape;115;p20"/>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
        <p:nvSpPr>
          <p:cNvPr id="116" name="Google Shape;116;p20"/>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22" name="Google Shape;12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46</a:t>
            </a:fld>
            <a:endParaRPr/>
          </a:p>
        </p:txBody>
      </p:sp>
      <p:pic>
        <p:nvPicPr>
          <p:cNvPr id="123" name="Google Shape;123;p21"/>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24" name="Google Shape;124;p21"/>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25" name="Google Shape;125;p21"/>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1"/>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27" name="Google Shape;127;p21"/>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
        <p:nvSpPr>
          <p:cNvPr id="128" name="Google Shape;128;p21"/>
          <p:cNvSpPr txBox="1"/>
          <p:nvPr/>
        </p:nvSpPr>
        <p:spPr>
          <a:xfrm>
            <a:off x="189333" y="5330333"/>
            <a:ext cx="45176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How to create the </a:t>
            </a:r>
            <a:r>
              <a:rPr lang="en" sz="2000" b="1">
                <a:solidFill>
                  <a:schemeClr val="dk1"/>
                </a:solidFill>
              </a:rPr>
              <a:t>vector </a:t>
            </a:r>
            <a:r>
              <a:rPr lang="en" sz="2000">
                <a:solidFill>
                  <a:schemeClr val="dk1"/>
                </a:solidFill>
              </a:rPr>
              <a:t>of my new paper?</a:t>
            </a:r>
            <a:endParaRPr sz="2400"/>
          </a:p>
        </p:txBody>
      </p:sp>
      <p:sp>
        <p:nvSpPr>
          <p:cNvPr id="129" name="Google Shape;129;p21"/>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35" name="Google Shape;135;p22"/>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2"/>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37" name="Google Shape;137;p22"/>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38" name="Google Shape;138;p22"/>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39" name="Google Shape;139;p22"/>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 name="Google Shape;140;p22"/>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 name="Google Shape;141;p22"/>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 name="Google Shape;142;p22"/>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43" name="Google Shape;143;p22"/>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44" name="Google Shape;144;p22"/>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45;p22"/>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46;p22"/>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2"/>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sp>
        <p:nvSpPr>
          <p:cNvPr id="153" name="Google Shape;153;p23"/>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cxnSp>
        <p:nvCxnSpPr>
          <p:cNvPr id="154" name="Google Shape;154;p23"/>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3"/>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56" name="Google Shape;156;p23"/>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57" name="Google Shape;157;p23"/>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58" name="Google Shape;158;p23"/>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 name="Google Shape;159;p23"/>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 name="Google Shape;160;p23"/>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 name="Google Shape;161;p23"/>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62" name="Google Shape;162;p23"/>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63" name="Google Shape;163;p23"/>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3"/>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3"/>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23"/>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72" name="Google Shape;172;p24"/>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4"/>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New Paper</a:t>
            </a:r>
            <a:endParaRPr sz="1600"/>
          </a:p>
        </p:txBody>
      </p:sp>
      <p:sp>
        <p:nvSpPr>
          <p:cNvPr id="174" name="Google Shape;174;p24"/>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75" name="Google Shape;175;p24"/>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76" name="Google Shape;176;p24"/>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7" name="Google Shape;177;p24"/>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8" name="Google Shape;178;p24"/>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9" name="Google Shape;179;p24"/>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80" name="Google Shape;180;p24"/>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1" name="Google Shape;181;p24"/>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4"/>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24"/>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4"/>
          <p:cNvSpPr/>
          <p:nvPr/>
        </p:nvSpPr>
        <p:spPr>
          <a:xfrm>
            <a:off x="8452449" y="1201996"/>
            <a:ext cx="10832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6" name="Google Shape;186;p24"/>
          <p:cNvSpPr/>
          <p:nvPr/>
        </p:nvSpPr>
        <p:spPr>
          <a:xfrm>
            <a:off x="7891315" y="3203468"/>
            <a:ext cx="2205500" cy="9060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20000"/>
              </a:lnSpc>
              <a:spcBef>
                <a:spcPts val="1867"/>
              </a:spcBef>
              <a:buClr>
                <a:schemeClr val="dk1"/>
              </a:buClr>
              <a:buSzPts val="1100"/>
            </a:pPr>
            <a:r>
              <a:rPr lang="en" sz="1733">
                <a:solidFill>
                  <a:srgbClr val="212529"/>
                </a:solidFill>
                <a:highlight>
                  <a:srgbClr val="EEEEEE"/>
                </a:highlight>
                <a:latin typeface="Roboto"/>
                <a:ea typeface="Roboto"/>
                <a:cs typeface="Roboto"/>
                <a:sym typeface="Roboto"/>
              </a:rPr>
              <a:t>Nearest Neighbors</a:t>
            </a:r>
            <a:endParaRPr sz="1733">
              <a:solidFill>
                <a:srgbClr val="212529"/>
              </a:solidFill>
              <a:highlight>
                <a:srgbClr val="EEEEEE"/>
              </a:highlight>
              <a:latin typeface="Roboto"/>
              <a:ea typeface="Roboto"/>
              <a:cs typeface="Roboto"/>
              <a:sym typeface="Roboto"/>
            </a:endParaRPr>
          </a:p>
          <a:p>
            <a:pPr algn="ctr">
              <a:spcBef>
                <a:spcPts val="533"/>
              </a:spcBef>
            </a:pPr>
            <a:endParaRPr sz="1600"/>
          </a:p>
        </p:txBody>
      </p:sp>
      <p:sp>
        <p:nvSpPr>
          <p:cNvPr id="187" name="Google Shape;187;p24"/>
          <p:cNvSpPr/>
          <p:nvPr/>
        </p:nvSpPr>
        <p:spPr>
          <a:xfrm>
            <a:off x="8846467" y="25361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txBox="1"/>
          <p:nvPr/>
        </p:nvSpPr>
        <p:spPr>
          <a:xfrm>
            <a:off x="8164433" y="2076884"/>
            <a:ext cx="1659200" cy="363600"/>
          </a:xfrm>
          <a:prstGeom prst="rect">
            <a:avLst/>
          </a:prstGeom>
          <a:noFill/>
          <a:ln>
            <a:noFill/>
          </a:ln>
        </p:spPr>
        <p:txBody>
          <a:bodyPr spcFirstLastPara="1" wrap="square" lIns="121900" tIns="121900" rIns="121900" bIns="121900" anchor="t" anchorCtr="0">
            <a:noAutofit/>
          </a:bodyPr>
          <a:lstStyle/>
          <a:p>
            <a:pPr algn="ctr"/>
            <a:r>
              <a:rPr lang="en" sz="2400"/>
              <a:t>INPUT</a:t>
            </a:r>
            <a:endParaRPr sz="2400"/>
          </a:p>
        </p:txBody>
      </p:sp>
      <p:sp>
        <p:nvSpPr>
          <p:cNvPr id="189" name="Google Shape;189;p24"/>
          <p:cNvSpPr/>
          <p:nvPr/>
        </p:nvSpPr>
        <p:spPr>
          <a:xfrm>
            <a:off x="8846467" y="42633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txBox="1"/>
          <p:nvPr/>
        </p:nvSpPr>
        <p:spPr>
          <a:xfrm>
            <a:off x="8164467" y="4890817"/>
            <a:ext cx="1659200" cy="363600"/>
          </a:xfrm>
          <a:prstGeom prst="rect">
            <a:avLst/>
          </a:prstGeom>
          <a:noFill/>
          <a:ln>
            <a:noFill/>
          </a:ln>
        </p:spPr>
        <p:txBody>
          <a:bodyPr spcFirstLastPara="1" wrap="square" lIns="121900" tIns="121900" rIns="121900" bIns="121900" anchor="t" anchorCtr="0">
            <a:noAutofit/>
          </a:bodyPr>
          <a:lstStyle/>
          <a:p>
            <a:pPr algn="ctr"/>
            <a:r>
              <a:rPr lang="en" sz="2400"/>
              <a:t>OUTPUT</a:t>
            </a:r>
            <a:endParaRPr sz="2400"/>
          </a:p>
        </p:txBody>
      </p:sp>
      <p:sp>
        <p:nvSpPr>
          <p:cNvPr id="191" name="Google Shape;191;p24"/>
          <p:cNvSpPr/>
          <p:nvPr/>
        </p:nvSpPr>
        <p:spPr>
          <a:xfrm>
            <a:off x="7789700" y="5478233"/>
            <a:ext cx="23880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Recommendations</a:t>
            </a:r>
            <a:endParaRPr sz="2000">
              <a:solidFill>
                <a:srgbClr val="000000"/>
              </a:solidFill>
              <a:latin typeface="Arial"/>
              <a:ea typeface="Arial"/>
              <a:cs typeface="Arial"/>
              <a:sym typeface="Arial"/>
            </a:endParaRPr>
          </a:p>
        </p:txBody>
      </p:sp>
      <p:sp>
        <p:nvSpPr>
          <p:cNvPr id="192" name="Google Shape;192;p24"/>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web page&#10;&#10;Description automatically generated">
            <a:extLst>
              <a:ext uri="{FF2B5EF4-FFF2-40B4-BE49-F238E27FC236}">
                <a16:creationId xmlns:a16="http://schemas.microsoft.com/office/drawing/2014/main" id="{0082C0BA-C34A-E9D8-3E34-0E0C5C4559F1}"/>
              </a:ext>
            </a:extLst>
          </p:cNvPr>
          <p:cNvPicPr>
            <a:picLocks noGrp="1" noChangeAspect="1"/>
          </p:cNvPicPr>
          <p:nvPr>
            <p:ph idx="1"/>
          </p:nvPr>
        </p:nvPicPr>
        <p:blipFill>
          <a:blip r:embed="rId2"/>
          <a:stretch>
            <a:fillRect/>
          </a:stretch>
        </p:blipFill>
        <p:spPr>
          <a:xfrm>
            <a:off x="166254" y="1005260"/>
            <a:ext cx="7034073" cy="5716215"/>
          </a:xfrm>
        </p:spPr>
      </p:pic>
      <p:sp>
        <p:nvSpPr>
          <p:cNvPr id="2" name="Title 1">
            <a:extLst>
              <a:ext uri="{FF2B5EF4-FFF2-40B4-BE49-F238E27FC236}">
                <a16:creationId xmlns:a16="http://schemas.microsoft.com/office/drawing/2014/main" id="{6D66514E-469A-EE5B-DD2D-4EC055231986}"/>
              </a:ext>
            </a:extLst>
          </p:cNvPr>
          <p:cNvSpPr>
            <a:spLocks noGrp="1"/>
          </p:cNvSpPr>
          <p:nvPr>
            <p:ph type="title"/>
          </p:nvPr>
        </p:nvSpPr>
        <p:spPr>
          <a:xfrm>
            <a:off x="202546" y="57251"/>
            <a:ext cx="9019546" cy="948009"/>
          </a:xfrm>
          <a:solidFill>
            <a:srgbClr val="FFFF00"/>
          </a:solidFill>
        </p:spPr>
        <p:txBody>
          <a:bodyPr>
            <a:noAutofit/>
          </a:bodyPr>
          <a:lstStyle/>
          <a:p>
            <a:r>
              <a:rPr lang="en-US" sz="3200" dirty="0">
                <a:hlinkClick r:id="rId3"/>
              </a:rPr>
              <a:t>https://github.com/kwchurch/JSALT_Better_Together</a:t>
            </a:r>
            <a:r>
              <a:rPr lang="en-US" sz="3200" dirty="0"/>
              <a:t> </a:t>
            </a:r>
          </a:p>
        </p:txBody>
      </p:sp>
      <p:sp>
        <p:nvSpPr>
          <p:cNvPr id="4" name="Date Placeholder 3">
            <a:extLst>
              <a:ext uri="{FF2B5EF4-FFF2-40B4-BE49-F238E27FC236}">
                <a16:creationId xmlns:a16="http://schemas.microsoft.com/office/drawing/2014/main" id="{002FAEB2-0C09-0BA6-DB40-C66E67A77846}"/>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D3A5AE8D-F439-C295-EE79-E728EDDE17CE}"/>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10" name="Google Shape;192;p14">
            <a:extLst>
              <a:ext uri="{FF2B5EF4-FFF2-40B4-BE49-F238E27FC236}">
                <a16:creationId xmlns:a16="http://schemas.microsoft.com/office/drawing/2014/main" id="{6BDFE812-6D22-BE3F-B2BA-7AA337E55C86}"/>
              </a:ext>
            </a:extLst>
          </p:cNvPr>
          <p:cNvSpPr/>
          <p:nvPr/>
        </p:nvSpPr>
        <p:spPr>
          <a:xfrm>
            <a:off x="3871331" y="3958439"/>
            <a:ext cx="1681976" cy="1289642"/>
          </a:xfrm>
          <a:prstGeom prst="wedgeRoundRectCallout">
            <a:avLst>
              <a:gd name="adj1" fmla="val -196681"/>
              <a:gd name="adj2" fmla="val -1903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including these slides</a:t>
            </a:r>
            <a:endParaRPr sz="2400" dirty="0"/>
          </a:p>
        </p:txBody>
      </p:sp>
      <p:sp>
        <p:nvSpPr>
          <p:cNvPr id="11" name="Google Shape;192;p14">
            <a:extLst>
              <a:ext uri="{FF2B5EF4-FFF2-40B4-BE49-F238E27FC236}">
                <a16:creationId xmlns:a16="http://schemas.microsoft.com/office/drawing/2014/main" id="{0771DFE6-DE61-A236-C369-3FE886D90C4B}"/>
              </a:ext>
            </a:extLst>
          </p:cNvPr>
          <p:cNvSpPr/>
          <p:nvPr/>
        </p:nvSpPr>
        <p:spPr>
          <a:xfrm>
            <a:off x="4253346" y="6196090"/>
            <a:ext cx="1577582" cy="444399"/>
          </a:xfrm>
          <a:prstGeom prst="wedgeRoundRectCallout">
            <a:avLst>
              <a:gd name="adj1" fmla="val -135698"/>
              <a:gd name="adj2" fmla="val 2037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Web Page</a:t>
            </a:r>
            <a:endParaRPr lang="en-US" sz="2400" dirty="0">
              <a:solidFill>
                <a:schemeClr val="bg1"/>
              </a:solidFill>
              <a:ea typeface="Cambria Math" panose="02040503050406030204" pitchFamily="18" charset="0"/>
            </a:endParaRPr>
          </a:p>
        </p:txBody>
      </p:sp>
      <p:pic>
        <p:nvPicPr>
          <p:cNvPr id="14" name="Picture 13" descr="A qr code on a white background&#10;&#10;Description automatically generated">
            <a:extLst>
              <a:ext uri="{FF2B5EF4-FFF2-40B4-BE49-F238E27FC236}">
                <a16:creationId xmlns:a16="http://schemas.microsoft.com/office/drawing/2014/main" id="{69A11814-5DAB-D565-131A-4A07A54BCFF1}"/>
              </a:ext>
            </a:extLst>
          </p:cNvPr>
          <p:cNvPicPr>
            <a:picLocks noChangeAspect="1"/>
          </p:cNvPicPr>
          <p:nvPr/>
        </p:nvPicPr>
        <p:blipFill>
          <a:blip r:embed="rId4"/>
          <a:stretch>
            <a:fillRect/>
          </a:stretch>
        </p:blipFill>
        <p:spPr>
          <a:xfrm>
            <a:off x="9591559" y="4505744"/>
            <a:ext cx="2299139" cy="2979683"/>
          </a:xfrm>
          <a:prstGeom prst="rect">
            <a:avLst/>
          </a:prstGeom>
        </p:spPr>
      </p:pic>
    </p:spTree>
    <p:extLst>
      <p:ext uri="{BB962C8B-B14F-4D97-AF65-F5344CB8AC3E}">
        <p14:creationId xmlns:p14="http://schemas.microsoft.com/office/powerpoint/2010/main" val="25385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reference citations                                </a:t>
            </a:r>
            <a:r>
              <a:rPr lang="en" sz="2696" b="1"/>
              <a:t>Cosine</a:t>
            </a:r>
            <a:endParaRPr sz="2696" b="1"/>
          </a:p>
        </p:txBody>
      </p:sp>
      <p:sp>
        <p:nvSpPr>
          <p:cNvPr id="198" name="Google Shape;198;p25"/>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Cross-Lingual Named Entity Recognition Using Parallel Corpus: A New Approach Using XLM-RoBERTa Alignment</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Clr>
                <a:schemeClr val="dk1"/>
              </a:buClr>
              <a:buSzPct val="73333"/>
              <a:buNone/>
            </a:pPr>
            <a:endParaRPr sz="2000">
              <a:solidFill>
                <a:schemeClr val="dk1"/>
              </a:solidFill>
            </a:endParaRPr>
          </a:p>
        </p:txBody>
      </p:sp>
      <p:sp>
        <p:nvSpPr>
          <p:cNvPr id="199" name="Google Shape;19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sp>
        <p:nvSpPr>
          <p:cNvPr id="200" name="Google Shape;200;p25"/>
          <p:cNvSpPr txBox="1"/>
          <p:nvPr/>
        </p:nvSpPr>
        <p:spPr>
          <a:xfrm>
            <a:off x="9916400" y="1624400"/>
            <a:ext cx="1197600" cy="1564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97%</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a:p>
            <a:pPr algn="ctr"/>
            <a:endParaRPr sz="2000" b="1">
              <a:solidFill>
                <a:srgbClr val="FF0000"/>
              </a:solidFill>
            </a:endParaRPr>
          </a:p>
          <a:p>
            <a:pPr algn="ctr"/>
            <a:endParaRPr sz="2000" b="1">
              <a:solidFill>
                <a:srgbClr val="FF0000"/>
              </a:solidFill>
            </a:endParaRPr>
          </a:p>
          <a:p>
            <a:r>
              <a:rPr lang="en" sz="2000" b="1">
                <a:solidFill>
                  <a:srgbClr val="FF0000"/>
                </a:solidFill>
              </a:rPr>
              <a:t>   </a:t>
            </a:r>
            <a:endParaRPr sz="2000" b="1">
              <a:solidFill>
                <a:srgbClr val="FF0000"/>
              </a:solidFill>
            </a:endParaRPr>
          </a:p>
        </p:txBody>
      </p:sp>
      <p:sp>
        <p:nvSpPr>
          <p:cNvPr id="201" name="Google Shape;201;p25"/>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
        <p:nvSpPr>
          <p:cNvPr id="202" name="Google Shape;202;p25"/>
          <p:cNvSpPr txBox="1"/>
          <p:nvPr/>
        </p:nvSpPr>
        <p:spPr>
          <a:xfrm>
            <a:off x="9916400" y="39200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96%</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Hypothesis</a:t>
            </a:r>
            <a:endParaRPr/>
          </a:p>
        </p:txBody>
      </p:sp>
      <p:sp>
        <p:nvSpPr>
          <p:cNvPr id="99" name="Google Shape;99;p19"/>
          <p:cNvSpPr txBox="1">
            <a:spLocks noGrp="1"/>
          </p:cNvSpPr>
          <p:nvPr>
            <p:ph type="body" idx="1"/>
          </p:nvPr>
        </p:nvSpPr>
        <p:spPr>
          <a:xfrm>
            <a:off x="415600" y="1536633"/>
            <a:ext cx="11360800" cy="1174400"/>
          </a:xfrm>
          <a:prstGeom prst="rect">
            <a:avLst/>
          </a:prstGeom>
        </p:spPr>
        <p:txBody>
          <a:bodyPr spcFirstLastPara="1" vert="horz" wrap="square" lIns="121900" tIns="121900" rIns="121900" bIns="121900" rtlCol="0" anchor="t" anchorCtr="0">
            <a:normAutofit/>
          </a:bodyPr>
          <a:lstStyle/>
          <a:p>
            <a:pPr indent="-474121">
              <a:buClr>
                <a:schemeClr val="dk1"/>
              </a:buClr>
              <a:buSzPts val="2000"/>
            </a:pPr>
            <a:r>
              <a:rPr lang="en" sz="2667" dirty="0">
                <a:solidFill>
                  <a:schemeClr val="dk1"/>
                </a:solidFill>
              </a:rPr>
              <a:t>Related work references seem to represent entire papers.</a:t>
            </a:r>
            <a:endParaRPr sz="2667" dirty="0">
              <a:solidFill>
                <a:schemeClr val="dk1"/>
              </a:solidFill>
            </a:endParaRPr>
          </a:p>
        </p:txBody>
      </p:sp>
      <p:sp>
        <p:nvSpPr>
          <p:cNvPr id="100" name="Google Shape;10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pic>
        <p:nvPicPr>
          <p:cNvPr id="101" name="Google Shape;101;p19"/>
          <p:cNvPicPr preferRelativeResize="0"/>
          <p:nvPr/>
        </p:nvPicPr>
        <p:blipFill>
          <a:blip r:embed="rId3">
            <a:alphaModFix/>
          </a:blip>
          <a:stretch>
            <a:fillRect/>
          </a:stretch>
        </p:blipFill>
        <p:spPr>
          <a:xfrm>
            <a:off x="3820033" y="2183800"/>
            <a:ext cx="3590732" cy="45586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only related work ref. citations                   </a:t>
            </a:r>
            <a:r>
              <a:rPr lang="en" sz="2696" b="1"/>
              <a:t>Cosine</a:t>
            </a:r>
            <a:endParaRPr sz="2696" b="1"/>
          </a:p>
        </p:txBody>
      </p:sp>
      <p:sp>
        <p:nvSpPr>
          <p:cNvPr id="216" name="Google Shape;216;p27"/>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RobeCzech: Czech RoBERTa, a monolingual contextualized language representation model</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17" name="Google Shape;21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52</a:t>
            </a:fld>
            <a:endParaRPr/>
          </a:p>
        </p:txBody>
      </p:sp>
      <p:sp>
        <p:nvSpPr>
          <p:cNvPr id="218" name="Google Shape;218;p27"/>
          <p:cNvSpPr txBox="1"/>
          <p:nvPr/>
        </p:nvSpPr>
        <p:spPr>
          <a:xfrm>
            <a:off x="10239833" y="1573900"/>
            <a:ext cx="1197600" cy="15244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99%</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p:txBody>
      </p:sp>
      <p:sp>
        <p:nvSpPr>
          <p:cNvPr id="219" name="Google Shape;219;p27"/>
          <p:cNvSpPr txBox="1"/>
          <p:nvPr/>
        </p:nvSpPr>
        <p:spPr>
          <a:xfrm>
            <a:off x="10239833" y="36921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97%</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
        <p:nvSpPr>
          <p:cNvPr id="220" name="Google Shape;220;p27"/>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Clr>
                <a:schemeClr val="dk1"/>
              </a:buClr>
              <a:buSzPct val="111111"/>
            </a:pPr>
            <a:r>
              <a:rPr lang="en"/>
              <a:t>Related Work Neighborhood Experiment</a:t>
            </a:r>
            <a:endParaRPr/>
          </a:p>
        </p:txBody>
      </p:sp>
      <p:pic>
        <p:nvPicPr>
          <p:cNvPr id="226" name="Google Shape;226;p28"/>
          <p:cNvPicPr preferRelativeResize="0"/>
          <p:nvPr/>
        </p:nvPicPr>
        <p:blipFill rotWithShape="1">
          <a:blip r:embed="rId3">
            <a:alphaModFix/>
          </a:blip>
          <a:srcRect l="11769" t="9155" r="8542" b="9747"/>
          <a:stretch/>
        </p:blipFill>
        <p:spPr>
          <a:xfrm>
            <a:off x="3562101" y="1737167"/>
            <a:ext cx="4884967" cy="3728367"/>
          </a:xfrm>
          <a:prstGeom prst="rect">
            <a:avLst/>
          </a:prstGeom>
          <a:noFill/>
          <a:ln>
            <a:noFill/>
          </a:ln>
        </p:spPr>
      </p:pic>
      <p:sp>
        <p:nvSpPr>
          <p:cNvPr id="227" name="Google Shape;227;p28"/>
          <p:cNvSpPr/>
          <p:nvPr/>
        </p:nvSpPr>
        <p:spPr>
          <a:xfrm>
            <a:off x="5769300" y="2159600"/>
            <a:ext cx="1537600" cy="1374400"/>
          </a:xfrm>
          <a:prstGeom prst="ellipse">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228;p28"/>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b="1">
                <a:solidFill>
                  <a:srgbClr val="38761D"/>
                </a:solidFill>
              </a:rPr>
              <a:t>Green dots</a:t>
            </a:r>
            <a:r>
              <a:rPr lang="en" sz="2133"/>
              <a:t> represent Related Work reference citations</a:t>
            </a:r>
            <a:endParaRPr sz="2133"/>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 citations with clustering                    </a:t>
            </a:r>
            <a:r>
              <a:rPr lang="en" sz="2696" b="1"/>
              <a:t>Cosine</a:t>
            </a:r>
            <a:endParaRPr sz="2696" b="1"/>
          </a:p>
        </p:txBody>
      </p:sp>
      <p:sp>
        <p:nvSpPr>
          <p:cNvPr id="234" name="Google Shape;234;p29"/>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Phonologically Informed Edit Distance Algorithms for Word Alignment with Low-Resource Languages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A Basic Language Technology Toolkit for Quechua</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On the Stability of Fine-tuning BERT: Misconceptions, Explanations, and Strong Baselines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Probing Across Time: What Does RoBERTa Know and When?</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35" name="Google Shape;235;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54</a:t>
            </a:fld>
            <a:endParaRPr/>
          </a:p>
        </p:txBody>
      </p:sp>
      <p:sp>
        <p:nvSpPr>
          <p:cNvPr id="236" name="Google Shape;236;p29"/>
          <p:cNvSpPr txBox="1"/>
          <p:nvPr/>
        </p:nvSpPr>
        <p:spPr>
          <a:xfrm>
            <a:off x="10239833" y="1472300"/>
            <a:ext cx="1197600" cy="4572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90%</a:t>
            </a:r>
            <a:endParaRPr sz="2000" b="1">
              <a:solidFill>
                <a:srgbClr val="FF0000"/>
              </a:solidFill>
            </a:endParaRPr>
          </a:p>
          <a:p>
            <a:pPr algn="ctr"/>
            <a:endParaRPr sz="2000" b="1">
              <a:solidFill>
                <a:srgbClr val="FF0000"/>
              </a:solidFill>
            </a:endParaRPr>
          </a:p>
          <a:p>
            <a:pPr algn="ctr"/>
            <a:endParaRPr sz="2000" b="1">
              <a:solidFill>
                <a:srgbClr val="FF0000"/>
              </a:solidFill>
            </a:endParaRPr>
          </a:p>
          <a:p>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91%</a:t>
            </a:r>
            <a:endParaRPr sz="2000" b="1">
              <a:solidFill>
                <a:srgbClr val="FF0000"/>
              </a:solidFill>
            </a:endParaRPr>
          </a:p>
        </p:txBody>
      </p:sp>
      <p:sp>
        <p:nvSpPr>
          <p:cNvPr id="237" name="Google Shape;237;p29"/>
          <p:cNvSpPr txBox="1"/>
          <p:nvPr/>
        </p:nvSpPr>
        <p:spPr>
          <a:xfrm>
            <a:off x="1382133" y="57113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a:p>
            <a:pPr algn="ctr"/>
            <a:endParaRPr sz="2133">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6C55F-3EE7-1C4A-DAD8-9150B4EB9070}"/>
              </a:ext>
            </a:extLst>
          </p:cNvPr>
          <p:cNvSpPr>
            <a:spLocks noGrp="1"/>
          </p:cNvSpPr>
          <p:nvPr>
            <p:ph type="title"/>
          </p:nvPr>
        </p:nvSpPr>
        <p:spPr/>
        <p:txBody>
          <a:bodyPr>
            <a:normAutofit fontScale="90000"/>
          </a:bodyPr>
          <a:lstStyle/>
          <a:p>
            <a:r>
              <a:rPr lang="en" dirty="0"/>
              <a:t>Related Work Hypothesis</a:t>
            </a:r>
            <a:endParaRPr lang="es-ES" dirty="0"/>
          </a:p>
        </p:txBody>
      </p:sp>
      <p:sp>
        <p:nvSpPr>
          <p:cNvPr id="3" name="Marcador de texto 2">
            <a:extLst>
              <a:ext uri="{FF2B5EF4-FFF2-40B4-BE49-F238E27FC236}">
                <a16:creationId xmlns:a16="http://schemas.microsoft.com/office/drawing/2014/main" id="{7E20438E-F455-C140-AFA9-679128A1370C}"/>
              </a:ext>
            </a:extLst>
          </p:cNvPr>
          <p:cNvSpPr>
            <a:spLocks noGrp="1"/>
          </p:cNvSpPr>
          <p:nvPr>
            <p:ph type="body" idx="1"/>
          </p:nvPr>
        </p:nvSpPr>
        <p:spPr>
          <a:xfrm>
            <a:off x="415600" y="1536633"/>
            <a:ext cx="11584416" cy="4555200"/>
          </a:xfrm>
        </p:spPr>
        <p:txBody>
          <a:bodyPr/>
          <a:lstStyle/>
          <a:p>
            <a:pPr marL="152396" indent="0">
              <a:buNone/>
            </a:pPr>
            <a:endParaRPr lang="es-ES" dirty="0"/>
          </a:p>
          <a:p>
            <a:pPr marL="152396" indent="0">
              <a:buNone/>
            </a:pPr>
            <a:endParaRPr lang="es-ES" dirty="0"/>
          </a:p>
          <a:p>
            <a:pPr marL="152396" indent="0">
              <a:buNone/>
            </a:pPr>
            <a:endParaRPr lang="es-ES" dirty="0"/>
          </a:p>
          <a:p>
            <a:pPr marL="152396" indent="0">
              <a:buNone/>
            </a:pPr>
            <a:endParaRPr lang="es-ES" dirty="0"/>
          </a:p>
          <a:p>
            <a:pPr marL="152396" indent="0" algn="ctr">
              <a:buNone/>
            </a:pPr>
            <a:r>
              <a:rPr lang="es-ES" dirty="0" err="1"/>
              <a:t>Cosine_similarity</a:t>
            </a:r>
            <a:r>
              <a:rPr lang="es-ES" dirty="0"/>
              <a:t>(</a:t>
            </a:r>
            <a:r>
              <a:rPr lang="es-ES" dirty="0" err="1"/>
              <a:t>V_prone</a:t>
            </a:r>
            <a:r>
              <a:rPr lang="es-ES" dirty="0"/>
              <a:t>, </a:t>
            </a:r>
            <a:r>
              <a:rPr lang="es-ES" dirty="0" err="1"/>
              <a:t>V_rw</a:t>
            </a:r>
            <a:r>
              <a:rPr lang="es-ES" dirty="0"/>
              <a:t>) &gt; </a:t>
            </a:r>
            <a:r>
              <a:rPr lang="es-ES" dirty="0" err="1"/>
              <a:t>Cosine_similarity</a:t>
            </a:r>
            <a:r>
              <a:rPr lang="es-ES" dirty="0"/>
              <a:t>(</a:t>
            </a:r>
            <a:r>
              <a:rPr lang="es-ES" dirty="0" err="1"/>
              <a:t>V_prone</a:t>
            </a:r>
            <a:r>
              <a:rPr lang="es-ES" dirty="0"/>
              <a:t>, </a:t>
            </a:r>
            <a:r>
              <a:rPr lang="es-ES" dirty="0" err="1"/>
              <a:t>V_all</a:t>
            </a:r>
            <a:r>
              <a:rPr lang="es-ES" dirty="0"/>
              <a:t>) </a:t>
            </a:r>
          </a:p>
        </p:txBody>
      </p:sp>
    </p:spTree>
    <p:extLst>
      <p:ext uri="{BB962C8B-B14F-4D97-AF65-F5344CB8AC3E}">
        <p14:creationId xmlns:p14="http://schemas.microsoft.com/office/powerpoint/2010/main" val="230692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78289">
              <a:buClr>
                <a:schemeClr val="dk1"/>
              </a:buClr>
              <a:buSzPts val="2049"/>
            </a:pPr>
            <a:r>
              <a:rPr lang="en" sz="2732" dirty="0">
                <a:solidFill>
                  <a:schemeClr val="dk1"/>
                </a:solidFill>
              </a:rPr>
              <a:t>400k papers</a:t>
            </a:r>
            <a:endParaRPr sz="2732" dirty="0">
              <a:solidFill>
                <a:schemeClr val="dk1"/>
              </a:solidFill>
            </a:endParaRPr>
          </a:p>
          <a:p>
            <a:pPr indent="-478289">
              <a:buClr>
                <a:schemeClr val="dk1"/>
              </a:buClr>
              <a:buSzPts val="2049"/>
            </a:pPr>
            <a:r>
              <a:rPr lang="en" sz="2732" dirty="0">
                <a:solidFill>
                  <a:schemeClr val="dk1"/>
                </a:solidFill>
              </a:rPr>
              <a:t>Organized by Martin Dočekal (PhD student, BRNO UNIVERSITY OF TECHNOLOGY, Czech Republic)</a:t>
            </a:r>
            <a:endParaRPr sz="2732" dirty="0">
              <a:solidFill>
                <a:schemeClr val="dk1"/>
              </a:solidFill>
            </a:endParaRPr>
          </a:p>
          <a:p>
            <a:pPr indent="-478289">
              <a:buClr>
                <a:schemeClr val="dk1"/>
              </a:buClr>
              <a:buSzPts val="2049"/>
            </a:pPr>
            <a:r>
              <a:rPr lang="en" sz="2732" dirty="0">
                <a:solidFill>
                  <a:schemeClr val="dk1"/>
                </a:solidFill>
              </a:rPr>
              <a:t>Related Work annotated dataset</a:t>
            </a:r>
            <a:endParaRPr sz="2732" dirty="0">
              <a:solidFill>
                <a:schemeClr val="dk1"/>
              </a:solidFill>
            </a:endParaRPr>
          </a:p>
          <a:p>
            <a:pPr indent="-478289">
              <a:buClr>
                <a:schemeClr val="dk1"/>
              </a:buClr>
              <a:buSzPts val="2049"/>
            </a:pPr>
            <a:r>
              <a:rPr lang="en" sz="2732" dirty="0">
                <a:solidFill>
                  <a:schemeClr val="dk1"/>
                </a:solidFill>
              </a:rPr>
              <a:t>Corpus ids mapped to Semantic Scholar ids</a:t>
            </a:r>
            <a:endParaRPr sz="2732"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
        <p:nvSpPr>
          <p:cNvPr id="111" name="Google Shape;111;p20"/>
          <p:cNvSpPr txBox="1"/>
          <p:nvPr/>
        </p:nvSpPr>
        <p:spPr>
          <a:xfrm>
            <a:off x="1521260" y="4188974"/>
            <a:ext cx="9325600" cy="193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paper_id</a:t>
            </a:r>
            <a:r>
              <a:rPr lang="en" sz="1600" dirty="0">
                <a:solidFill>
                  <a:schemeClr val="dk1"/>
                </a:solidFill>
                <a:latin typeface="Consolas"/>
                <a:ea typeface="Consolas"/>
                <a:cs typeface="Consolas"/>
                <a:sym typeface="Consolas"/>
              </a:rPr>
              <a:t>":54955648,</a:t>
            </a:r>
            <a:endParaRPr sz="1600" dirty="0">
              <a:solidFill>
                <a:schemeClr val="dk1"/>
              </a:solidFill>
              <a:latin typeface="Consolas"/>
              <a:ea typeface="Consolas"/>
              <a:cs typeface="Consolas"/>
              <a:sym typeface="Consolas"/>
            </a:endParaRPr>
          </a:p>
          <a:p>
            <a:pPr>
              <a:lnSpc>
                <a:spcPct val="115000"/>
              </a:lnSpc>
              <a:spcBef>
                <a:spcPts val="1600"/>
              </a:spcBef>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rw_citations</a:t>
            </a:r>
            <a:r>
              <a:rPr lang="en" sz="1600" dirty="0">
                <a:solidFill>
                  <a:schemeClr val="dk1"/>
                </a:solidFill>
                <a:latin typeface="Consolas"/>
                <a:ea typeface="Consolas"/>
                <a:cs typeface="Consolas"/>
                <a:sym typeface="Consolas"/>
              </a:rPr>
              <a:t>":[3045997,2770517,5569544,36379,1665288,74632109,2223771],</a:t>
            </a:r>
            <a:endParaRPr sz="1600" dirty="0">
              <a:solidFill>
                <a:schemeClr val="dk1"/>
              </a:solidFill>
              <a:latin typeface="Consolas"/>
              <a:ea typeface="Consolas"/>
              <a:cs typeface="Consolas"/>
              <a:sym typeface="Consolas"/>
            </a:endParaRPr>
          </a:p>
          <a:p>
            <a:pPr>
              <a:lnSpc>
                <a:spcPct val="115000"/>
              </a:lnSpc>
              <a:spcBef>
                <a:spcPts val="1600"/>
              </a:spcBef>
              <a:spcAft>
                <a:spcPts val="1600"/>
              </a:spcAft>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Other_citations</a:t>
            </a:r>
            <a:r>
              <a:rPr lang="en" sz="1600" dirty="0">
                <a:solidFill>
                  <a:schemeClr val="dk1"/>
                </a:solidFill>
                <a:latin typeface="Consolas"/>
                <a:ea typeface="Consolas"/>
                <a:cs typeface="Consolas"/>
                <a:sym typeface="Consolas"/>
              </a:rPr>
              <a:t>":[16395612,14432142]</a:t>
            </a:r>
            <a:endParaRPr sz="1600" dirty="0">
              <a:highlight>
                <a:srgbClr val="FFFF00"/>
              </a:highlight>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46592">
              <a:buClr>
                <a:schemeClr val="dk1"/>
              </a:buClr>
              <a:buSzPct val="100000"/>
            </a:pPr>
            <a:r>
              <a:rPr lang="en" sz="3189" dirty="0">
                <a:solidFill>
                  <a:schemeClr val="dk1"/>
                </a:solidFill>
              </a:rPr>
              <a:t>Vector representations of referenced papers</a:t>
            </a:r>
            <a:endParaRPr sz="3189" dirty="0">
              <a:solidFill>
                <a:schemeClr val="dk1"/>
              </a:solidFill>
            </a:endParaRPr>
          </a:p>
          <a:p>
            <a:pPr lvl="1" indent="-446592">
              <a:buClr>
                <a:schemeClr val="dk1"/>
              </a:buClr>
              <a:buSzPct val="100000"/>
              <a:buAutoNum type="alphaLcPeriod"/>
            </a:pPr>
            <a:r>
              <a:rPr lang="en" sz="3189" dirty="0">
                <a:solidFill>
                  <a:schemeClr val="dk1"/>
                </a:solidFill>
              </a:rPr>
              <a:t>Specter 1 and 2</a:t>
            </a:r>
            <a:endParaRPr sz="3189" dirty="0">
              <a:solidFill>
                <a:schemeClr val="dk1"/>
              </a:solidFill>
            </a:endParaRPr>
          </a:p>
          <a:p>
            <a:pPr lvl="1" indent="-446592">
              <a:buClr>
                <a:schemeClr val="dk1"/>
              </a:buClr>
              <a:buSzPct val="100000"/>
              <a:buAutoNum type="alphaLcPeriod"/>
            </a:pPr>
            <a:r>
              <a:rPr lang="en" sz="3189" dirty="0">
                <a:solidFill>
                  <a:schemeClr val="dk1"/>
                </a:solidFill>
              </a:rPr>
              <a:t>Prone</a:t>
            </a:r>
            <a:endParaRPr sz="3189" dirty="0">
              <a:solidFill>
                <a:schemeClr val="dk1"/>
              </a:solidFill>
            </a:endParaRPr>
          </a:p>
          <a:p>
            <a:pPr indent="-446592">
              <a:buClr>
                <a:schemeClr val="dk1"/>
              </a:buClr>
              <a:buSzPct val="100000"/>
            </a:pPr>
            <a:r>
              <a:rPr lang="en" sz="3189" dirty="0">
                <a:solidFill>
                  <a:schemeClr val="dk1"/>
                </a:solidFill>
              </a:rPr>
              <a:t>Centroids</a:t>
            </a:r>
            <a:endParaRPr sz="3189" dirty="0">
              <a:solidFill>
                <a:schemeClr val="dk1"/>
              </a:solidFill>
            </a:endParaRPr>
          </a:p>
          <a:p>
            <a:pPr lvl="1" indent="-446592">
              <a:buClr>
                <a:schemeClr val="dk1"/>
              </a:buClr>
              <a:buSzPct val="100000"/>
              <a:buAutoNum type="alphaLcPeriod"/>
            </a:pPr>
            <a:r>
              <a:rPr lang="en" sz="3189" dirty="0">
                <a:solidFill>
                  <a:schemeClr val="dk1"/>
                </a:solidFill>
              </a:rPr>
              <a:t>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non-related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ALL references</a:t>
            </a:r>
            <a:endParaRPr sz="3189"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23" name="Google Shape;123;p22"/>
          <p:cNvGraphicFramePr/>
          <p:nvPr/>
        </p:nvGraphicFramePr>
        <p:xfrm>
          <a:off x="598233" y="1783133"/>
          <a:ext cx="2456667" cy="388608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280120">
                <a:tc>
                  <a:txBody>
                    <a:bodyPr/>
                    <a:lstStyle/>
                    <a:p>
                      <a:pPr marL="0" lvl="0" indent="0" algn="l" rtl="0">
                        <a:spcBef>
                          <a:spcPts val="0"/>
                        </a:spcBef>
                        <a:spcAft>
                          <a:spcPts val="0"/>
                        </a:spcAft>
                        <a:buNone/>
                      </a:pPr>
                      <a:r>
                        <a:rPr lang="en" sz="2300" b="1"/>
                        <a:t>Introduction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Ref1, Ref2, Ref3</a:t>
                      </a:r>
                      <a:endParaRPr sz="2300"/>
                    </a:p>
                  </a:txBody>
                  <a:tcPr marL="121900" marR="121900" marT="121900" marB="121900"/>
                </a:tc>
                <a:extLst>
                  <a:ext uri="{0D108BD9-81ED-4DB2-BD59-A6C34878D82A}">
                    <a16:rowId xmlns:a16="http://schemas.microsoft.com/office/drawing/2014/main" val="10000"/>
                  </a:ext>
                </a:extLst>
              </a:tr>
              <a:tr h="1280120">
                <a:tc>
                  <a:txBody>
                    <a:bodyPr/>
                    <a:lstStyle/>
                    <a:p>
                      <a:pPr marL="0" lvl="0" indent="0" algn="l" rtl="0">
                        <a:spcBef>
                          <a:spcPts val="0"/>
                        </a:spcBef>
                        <a:spcAft>
                          <a:spcPts val="0"/>
                        </a:spcAft>
                        <a:buNone/>
                      </a:pPr>
                      <a:r>
                        <a:rPr lang="en" sz="2300" b="1"/>
                        <a:t>Related Work</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Ref4, Ref5, Ref6</a:t>
                      </a:r>
                      <a:endParaRPr sz="2300"/>
                    </a:p>
                  </a:txBody>
                  <a:tcPr marL="121900" marR="121900" marT="121900" marB="121900"/>
                </a:tc>
                <a:extLst>
                  <a:ext uri="{0D108BD9-81ED-4DB2-BD59-A6C34878D82A}">
                    <a16:rowId xmlns:a16="http://schemas.microsoft.com/office/drawing/2014/main" val="10001"/>
                  </a:ext>
                </a:extLst>
              </a:tr>
              <a:tr h="1280120">
                <a:tc>
                  <a:txBody>
                    <a:bodyPr/>
                    <a:lstStyle/>
                    <a:p>
                      <a:pPr marL="0" lvl="0" indent="0" algn="l" rtl="0">
                        <a:spcBef>
                          <a:spcPts val="0"/>
                        </a:spcBef>
                        <a:spcAft>
                          <a:spcPts val="0"/>
                        </a:spcAft>
                        <a:buNone/>
                      </a:pPr>
                      <a:r>
                        <a:rPr lang="en" sz="2300" b="1"/>
                        <a:t>Conclusion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Ref7, Ref8, Ref9</a:t>
                      </a:r>
                      <a:endParaRPr sz="2300"/>
                    </a:p>
                  </a:txBody>
                  <a:tcPr marL="121900" marR="121900" marT="121900" marB="121900"/>
                </a:tc>
                <a:extLst>
                  <a:ext uri="{0D108BD9-81ED-4DB2-BD59-A6C34878D82A}">
                    <a16:rowId xmlns:a16="http://schemas.microsoft.com/office/drawing/2014/main" val="10002"/>
                  </a:ext>
                </a:extLst>
              </a:tr>
            </a:tbl>
          </a:graphicData>
        </a:graphic>
      </p:graphicFrame>
      <p:sp>
        <p:nvSpPr>
          <p:cNvPr id="124" name="Google Shape;124;p22"/>
          <p:cNvSpPr txBox="1"/>
          <p:nvPr/>
        </p:nvSpPr>
        <p:spPr>
          <a:xfrm>
            <a:off x="3639200" y="2516717"/>
            <a:ext cx="2456800" cy="2373200"/>
          </a:xfrm>
          <a:prstGeom prst="rect">
            <a:avLst/>
          </a:prstGeom>
          <a:noFill/>
          <a:ln>
            <a:noFill/>
          </a:ln>
        </p:spPr>
        <p:txBody>
          <a:bodyPr spcFirstLastPara="1" wrap="square" lIns="121900" tIns="121900" rIns="121900" bIns="121900" anchor="t" anchorCtr="0">
            <a:noAutofit/>
          </a:bodyPr>
          <a:lstStyle/>
          <a:p>
            <a:r>
              <a:rPr lang="en" sz="2667" b="1" u="sng"/>
              <a:t>9 </a:t>
            </a:r>
            <a:r>
              <a:rPr lang="en" sz="2667" u="sng"/>
              <a:t>References</a:t>
            </a:r>
            <a:endParaRPr sz="2667" u="sng"/>
          </a:p>
          <a:p>
            <a:r>
              <a:rPr lang="en" sz="2667" b="1"/>
              <a:t>3 </a:t>
            </a:r>
            <a:r>
              <a:rPr lang="en" sz="2667"/>
              <a:t>Introduction</a:t>
            </a:r>
            <a:endParaRPr sz="2667"/>
          </a:p>
          <a:p>
            <a:r>
              <a:rPr lang="en" sz="2667" b="1"/>
              <a:t>3 </a:t>
            </a:r>
            <a:r>
              <a:rPr lang="en" sz="2667"/>
              <a:t>Rel Work</a:t>
            </a:r>
            <a:endParaRPr sz="2667"/>
          </a:p>
          <a:p>
            <a:r>
              <a:rPr lang="en" sz="2667" b="1"/>
              <a:t>3 </a:t>
            </a:r>
            <a:r>
              <a:rPr lang="en" sz="2667"/>
              <a:t>Conclusion</a:t>
            </a:r>
            <a:endParaRPr sz="2667"/>
          </a:p>
        </p:txBody>
      </p:sp>
      <p:sp>
        <p:nvSpPr>
          <p:cNvPr id="125" name="Google Shape;125;p22"/>
          <p:cNvSpPr txBox="1"/>
          <p:nvPr/>
        </p:nvSpPr>
        <p:spPr>
          <a:xfrm>
            <a:off x="598167" y="5886600"/>
            <a:ext cx="2456800" cy="478800"/>
          </a:xfrm>
          <a:prstGeom prst="rect">
            <a:avLst/>
          </a:prstGeom>
          <a:noFill/>
          <a:ln>
            <a:noFill/>
          </a:ln>
        </p:spPr>
        <p:txBody>
          <a:bodyPr spcFirstLastPara="1" wrap="square" lIns="121900" tIns="121900" rIns="121900" bIns="121900" anchor="t" anchorCtr="0">
            <a:noAutofit/>
          </a:bodyPr>
          <a:lstStyle/>
          <a:p>
            <a:pPr algn="ctr"/>
            <a:r>
              <a:rPr lang="en" sz="2400"/>
              <a:t>Sample Paper</a:t>
            </a:r>
            <a:endParaRPr sz="2400"/>
          </a:p>
        </p:txBody>
      </p:sp>
      <p:graphicFrame>
        <p:nvGraphicFramePr>
          <p:cNvPr id="126" name="Google Shape;126;p22"/>
          <p:cNvGraphicFramePr/>
          <p:nvPr/>
        </p:nvGraphicFramePr>
        <p:xfrm>
          <a:off x="7304200" y="3057256"/>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27" name="Google Shape;127;p22"/>
          <p:cNvSpPr txBox="1"/>
          <p:nvPr/>
        </p:nvSpPr>
        <p:spPr>
          <a:xfrm>
            <a:off x="6084995" y="2431699"/>
            <a:ext cx="6096000" cy="763600"/>
          </a:xfrm>
          <a:prstGeom prst="rect">
            <a:avLst/>
          </a:prstGeom>
          <a:noFill/>
          <a:ln>
            <a:noFill/>
          </a:ln>
        </p:spPr>
        <p:txBody>
          <a:bodyPr spcFirstLastPara="1" wrap="square" lIns="121900" tIns="121900" rIns="121900" bIns="121900" anchor="t" anchorCtr="0">
            <a:noAutofit/>
          </a:bodyPr>
          <a:lstStyle/>
          <a:p>
            <a:r>
              <a:rPr lang="en" sz="2400" b="1" dirty="0"/>
              <a:t>ALL </a:t>
            </a:r>
            <a:r>
              <a:rPr lang="en" sz="2400" dirty="0"/>
              <a:t>References Vector = 9 References (V_all)</a:t>
            </a:r>
            <a:endParaRPr sz="2400" dirty="0"/>
          </a:p>
        </p:txBody>
      </p:sp>
      <p:graphicFrame>
        <p:nvGraphicFramePr>
          <p:cNvPr id="130" name="Google Shape;130;p22"/>
          <p:cNvGraphicFramePr/>
          <p:nvPr/>
        </p:nvGraphicFramePr>
        <p:xfrm>
          <a:off x="7296233" y="5064122"/>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31" name="Google Shape;131;p22"/>
          <p:cNvSpPr txBox="1"/>
          <p:nvPr/>
        </p:nvSpPr>
        <p:spPr>
          <a:xfrm>
            <a:off x="5264943" y="4476691"/>
            <a:ext cx="6635962" cy="763600"/>
          </a:xfrm>
          <a:prstGeom prst="rect">
            <a:avLst/>
          </a:prstGeom>
          <a:noFill/>
          <a:ln>
            <a:noFill/>
          </a:ln>
        </p:spPr>
        <p:txBody>
          <a:bodyPr spcFirstLastPara="1" wrap="square" lIns="121900" tIns="121900" rIns="121900" bIns="121900" anchor="t" anchorCtr="0">
            <a:noAutofit/>
          </a:bodyPr>
          <a:lstStyle/>
          <a:p>
            <a:r>
              <a:rPr lang="en" sz="2400" b="1" dirty="0"/>
              <a:t>Rel Work </a:t>
            </a:r>
            <a:r>
              <a:rPr lang="en" sz="2400" dirty="0"/>
              <a:t>References Vector = 3 References (V_rw)</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graphicFrame>
        <p:nvGraphicFramePr>
          <p:cNvPr id="139" name="Google Shape;139;p23"/>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0" name="Google Shape;140;p23"/>
          <p:cNvSpPr/>
          <p:nvPr/>
        </p:nvSpPr>
        <p:spPr>
          <a:xfrm>
            <a:off x="2697973" y="4373762"/>
            <a:ext cx="402412"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3"/>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42;p23"/>
          <p:cNvSpPr txBox="1"/>
          <p:nvPr/>
        </p:nvSpPr>
        <p:spPr>
          <a:xfrm>
            <a:off x="10023651" y="1416367"/>
            <a:ext cx="1535600" cy="533600"/>
          </a:xfrm>
          <a:prstGeom prst="rect">
            <a:avLst/>
          </a:prstGeom>
          <a:noFill/>
          <a:ln>
            <a:noFill/>
          </a:ln>
        </p:spPr>
        <p:txBody>
          <a:bodyPr spcFirstLastPara="1" wrap="square" lIns="121900" tIns="121900" rIns="121900" bIns="121900" anchor="t" anchorCtr="0">
            <a:noAutofit/>
          </a:bodyPr>
          <a:lstStyle/>
          <a:p>
            <a:pPr algn="ctr"/>
            <a:r>
              <a:rPr lang="en" sz="2400" b="1" dirty="0"/>
              <a:t>V_model </a:t>
            </a:r>
            <a:endParaRPr sz="2400" b="1" dirty="0"/>
          </a:p>
        </p:txBody>
      </p:sp>
      <p:sp>
        <p:nvSpPr>
          <p:cNvPr id="143" name="Google Shape;143;p23"/>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44" name="Google Shape;144;p23"/>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45" name="Google Shape;145;p23"/>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46" name="Google Shape;146;p23"/>
          <p:cNvSpPr txBox="1"/>
          <p:nvPr/>
        </p:nvSpPr>
        <p:spPr>
          <a:xfrm>
            <a:off x="1287767" y="1546233"/>
            <a:ext cx="5071900" cy="428800"/>
          </a:xfrm>
          <a:prstGeom prst="rect">
            <a:avLst/>
          </a:prstGeom>
          <a:noFill/>
          <a:ln>
            <a:noFill/>
          </a:ln>
        </p:spPr>
        <p:txBody>
          <a:bodyPr spcFirstLastPara="1" wrap="square" lIns="121900" tIns="121900" rIns="121900" bIns="121900" anchor="t" anchorCtr="0">
            <a:noAutofit/>
          </a:bodyPr>
          <a:lstStyle/>
          <a:p>
            <a:r>
              <a:rPr lang="en" sz="2400" i="1" dirty="0"/>
              <a:t>get_paper_embedding</a:t>
            </a:r>
            <a:r>
              <a:rPr lang="en" sz="2400" dirty="0"/>
              <a:t>(sample_paper)</a:t>
            </a:r>
            <a:endParaRPr sz="2400" dirty="0"/>
          </a:p>
        </p:txBody>
      </p:sp>
      <p:graphicFrame>
        <p:nvGraphicFramePr>
          <p:cNvPr id="147" name="Google Shape;147;p23"/>
          <p:cNvGraphicFramePr/>
          <p:nvPr/>
        </p:nvGraphicFramePr>
        <p:xfrm>
          <a:off x="4836700" y="4161337"/>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48" name="Google Shape;148;p23"/>
          <p:cNvSpPr txBox="1"/>
          <p:nvPr/>
        </p:nvSpPr>
        <p:spPr>
          <a:xfrm>
            <a:off x="3395734" y="3562055"/>
            <a:ext cx="6096000"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(All References) = </a:t>
            </a:r>
            <a:r>
              <a:rPr lang="en" sz="2400" b="1" dirty="0"/>
              <a:t>V_all</a:t>
            </a:r>
            <a:endParaRPr sz="2400" b="1" dirty="0"/>
          </a:p>
        </p:txBody>
      </p:sp>
      <p:graphicFrame>
        <p:nvGraphicFramePr>
          <p:cNvPr id="149" name="Google Shape;149;p23"/>
          <p:cNvGraphicFramePr/>
          <p:nvPr/>
        </p:nvGraphicFramePr>
        <p:xfrm>
          <a:off x="4828733" y="543823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50" name="Google Shape;150;p23"/>
          <p:cNvSpPr txBox="1"/>
          <p:nvPr/>
        </p:nvSpPr>
        <p:spPr>
          <a:xfrm>
            <a:off x="2950369" y="4863881"/>
            <a:ext cx="6986731"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(Related Work References) = </a:t>
            </a:r>
            <a:r>
              <a:rPr lang="en" sz="2400" b="1" dirty="0"/>
              <a:t>V_rw</a:t>
            </a:r>
            <a:endParaRPr sz="2400" b="1" dirty="0"/>
          </a:p>
        </p:txBody>
      </p:sp>
      <p:sp>
        <p:nvSpPr>
          <p:cNvPr id="153" name="Google Shape;153;p23"/>
          <p:cNvSpPr/>
          <p:nvPr/>
        </p:nvSpPr>
        <p:spPr>
          <a:xfrm>
            <a:off x="9983124" y="3447091"/>
            <a:ext cx="1945086"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Compare</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2599026" cy="1325563"/>
          </a:xfrm>
        </p:spPr>
        <p:txBody>
          <a:bodyPr/>
          <a:lstStyle/>
          <a:p>
            <a:r>
              <a:rPr lang="en-US" dirty="0">
                <a:hlinkClick r:id="rId2"/>
              </a:rPr>
              <a:t>Web Page</a:t>
            </a:r>
            <a:endParaRPr lang="en-US" dirty="0"/>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6</a:t>
            </a:fld>
            <a:endParaRPr lang="en-US"/>
          </a:p>
        </p:txBody>
      </p:sp>
      <p:pic>
        <p:nvPicPr>
          <p:cNvPr id="9" name="Content Placeholder 8" descr="A screenshot of a web page&#10;&#10;Description automatically generated">
            <a:extLst>
              <a:ext uri="{FF2B5EF4-FFF2-40B4-BE49-F238E27FC236}">
                <a16:creationId xmlns:a16="http://schemas.microsoft.com/office/drawing/2014/main" id="{4DD56286-0B47-2BE0-17B6-7CE75025D796}"/>
              </a:ext>
            </a:extLst>
          </p:cNvPr>
          <p:cNvPicPr>
            <a:picLocks noGrp="1" noChangeAspect="1"/>
          </p:cNvPicPr>
          <p:nvPr>
            <p:ph idx="1"/>
          </p:nvPr>
        </p:nvPicPr>
        <p:blipFill>
          <a:blip r:embed="rId3"/>
          <a:stretch>
            <a:fillRect/>
          </a:stretch>
        </p:blipFill>
        <p:spPr>
          <a:xfrm>
            <a:off x="-106017" y="1325563"/>
            <a:ext cx="11927142" cy="5601665"/>
          </a:xfrm>
        </p:spPr>
      </p:pic>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spTree>
    <p:extLst>
      <p:ext uri="{BB962C8B-B14F-4D97-AF65-F5344CB8AC3E}">
        <p14:creationId xmlns:p14="http://schemas.microsoft.com/office/powerpoint/2010/main" val="1957770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(Prone)</a:t>
            </a:r>
            <a:endParaRPr dirty="0"/>
          </a:p>
        </p:txBody>
      </p:sp>
      <p:graphicFrame>
        <p:nvGraphicFramePr>
          <p:cNvPr id="5" name="Gráfico 4">
            <a:extLst>
              <a:ext uri="{FF2B5EF4-FFF2-40B4-BE49-F238E27FC236}">
                <a16:creationId xmlns:a16="http://schemas.microsoft.com/office/drawing/2014/main" id="{E8C01F4E-669A-1B29-DF9E-12F4CBEA1FEA}"/>
              </a:ext>
            </a:extLst>
          </p:cNvPr>
          <p:cNvGraphicFramePr/>
          <p:nvPr/>
        </p:nvGraphicFramePr>
        <p:xfrm>
          <a:off x="268514" y="1276575"/>
          <a:ext cx="6417294" cy="4826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AA2292E3-4C1D-8755-99CF-E1FCE4424EE4}"/>
              </a:ext>
            </a:extLst>
          </p:cNvPr>
          <p:cNvGraphicFramePr/>
          <p:nvPr/>
        </p:nvGraphicFramePr>
        <p:xfrm>
          <a:off x="6096000" y="1543745"/>
          <a:ext cx="5962650" cy="4457005"/>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A2CCF946-717E-44BE-768F-6303335AEAEF}"/>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(Specter 2)</a:t>
            </a:r>
            <a:endParaRPr dirty="0"/>
          </a:p>
        </p:txBody>
      </p:sp>
      <p:graphicFrame>
        <p:nvGraphicFramePr>
          <p:cNvPr id="4" name="Gráfico 3">
            <a:extLst>
              <a:ext uri="{FF2B5EF4-FFF2-40B4-BE49-F238E27FC236}">
                <a16:creationId xmlns:a16="http://schemas.microsoft.com/office/drawing/2014/main" id="{60F2F8E9-12D1-A072-9415-DC1D4A085182}"/>
              </a:ext>
            </a:extLst>
          </p:cNvPr>
          <p:cNvGraphicFramePr/>
          <p:nvPr/>
        </p:nvGraphicFramePr>
        <p:xfrm>
          <a:off x="374651" y="1621630"/>
          <a:ext cx="7011988" cy="5016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A1444484-632A-7731-E4F7-BC8AD05238E6}"/>
              </a:ext>
            </a:extLst>
          </p:cNvPr>
          <p:cNvGraphicFramePr/>
          <p:nvPr/>
        </p:nvGraphicFramePr>
        <p:xfrm>
          <a:off x="6260308" y="2035969"/>
          <a:ext cx="6333331" cy="4365964"/>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FAB1C3E7-D14E-ED72-631A-5378FAAC60B5}"/>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Is possible predict new vectors (V_model)?</a:t>
            </a:r>
            <a:endParaRPr dirty="0"/>
          </a:p>
        </p:txBody>
      </p:sp>
      <p:sp>
        <p:nvSpPr>
          <p:cNvPr id="173" name="Google Shape;173;p26"/>
          <p:cNvSpPr txBox="1"/>
          <p:nvPr/>
        </p:nvSpPr>
        <p:spPr>
          <a:xfrm>
            <a:off x="901600" y="1490500"/>
            <a:ext cx="9676000" cy="3173200"/>
          </a:xfrm>
          <a:prstGeom prst="rect">
            <a:avLst/>
          </a:prstGeom>
          <a:noFill/>
          <a:ln>
            <a:noFill/>
          </a:ln>
        </p:spPr>
        <p:txBody>
          <a:bodyPr spcFirstLastPara="1" wrap="square" lIns="121900" tIns="121900" rIns="121900" bIns="121900" anchor="t" anchorCtr="0">
            <a:noAutofit/>
          </a:bodyPr>
          <a:lstStyle/>
          <a:p>
            <a:pPr algn="ctr"/>
            <a:endParaRPr sz="2533" dirty="0"/>
          </a:p>
          <a:p>
            <a:pPr algn="ctr"/>
            <a:r>
              <a:rPr lang="en" sz="2667" dirty="0">
                <a:solidFill>
                  <a:srgbClr val="202122"/>
                </a:solidFill>
                <a:highlight>
                  <a:srgbClr val="FFFFFF"/>
                </a:highlight>
              </a:rPr>
              <a:t> </a:t>
            </a:r>
            <a:r>
              <a:rPr lang="en" sz="3600" dirty="0"/>
              <a:t>V_rw + V_nrw = V_predic  ≈ V_model</a:t>
            </a:r>
          </a:p>
          <a:p>
            <a:pPr algn="ctr"/>
            <a:endParaRPr lang="en" sz="3600" dirty="0"/>
          </a:p>
          <a:p>
            <a:pPr algn="ctr"/>
            <a:r>
              <a:rPr lang="es-ES" sz="2667" dirty="0">
                <a:solidFill>
                  <a:srgbClr val="202122"/>
                </a:solidFill>
                <a:highlight>
                  <a:srgbClr val="FFFFFF"/>
                </a:highlight>
              </a:rPr>
              <a:t> </a:t>
            </a:r>
            <a:r>
              <a:rPr lang="es-ES" sz="3600" dirty="0" err="1"/>
              <a:t>V_rw</a:t>
            </a:r>
            <a:r>
              <a:rPr lang="es-ES" sz="3600" dirty="0"/>
              <a:t> = </a:t>
            </a:r>
            <a:r>
              <a:rPr lang="es-ES" sz="3600" dirty="0" err="1"/>
              <a:t>V_predic</a:t>
            </a:r>
            <a:r>
              <a:rPr lang="es-ES" sz="3600" dirty="0"/>
              <a:t>  ≈ </a:t>
            </a:r>
            <a:r>
              <a:rPr lang="es-ES" sz="3600" dirty="0" err="1"/>
              <a:t>V_model</a:t>
            </a:r>
            <a:endParaRPr lang="es-ES" sz="3600" dirty="0"/>
          </a:p>
          <a:p>
            <a:pPr algn="ctr"/>
            <a:endParaRPr sz="3600" dirty="0"/>
          </a:p>
          <a:p>
            <a:pPr algn="ctr"/>
            <a:endParaRPr sz="2667" dirty="0"/>
          </a:p>
          <a:p>
            <a:endParaRPr sz="2400" dirty="0"/>
          </a:p>
        </p:txBody>
      </p:sp>
      <p:sp>
        <p:nvSpPr>
          <p:cNvPr id="174" name="Google Shape;174;p26"/>
          <p:cNvSpPr txBox="1"/>
          <p:nvPr/>
        </p:nvSpPr>
        <p:spPr>
          <a:xfrm>
            <a:off x="825335" y="4633800"/>
            <a:ext cx="10185593" cy="637200"/>
          </a:xfrm>
          <a:prstGeom prst="rect">
            <a:avLst/>
          </a:prstGeom>
          <a:noFill/>
          <a:ln>
            <a:noFill/>
          </a:ln>
        </p:spPr>
        <p:txBody>
          <a:bodyPr spcFirstLastPara="1" wrap="square" lIns="121900" tIns="121900" rIns="121900" bIns="121900" anchor="t" anchorCtr="0">
            <a:noAutofit/>
          </a:bodyPr>
          <a:lstStyle/>
          <a:p>
            <a:pPr algn="ctr"/>
            <a:r>
              <a:rPr lang="en" sz="2000" dirty="0"/>
              <a:t>We experiment with predicting the entire vector using all references and only related work references.</a:t>
            </a:r>
            <a:endParaRPr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9B2D-FED7-CAC8-D036-3068617D440B}"/>
              </a:ext>
            </a:extLst>
          </p:cNvPr>
          <p:cNvSpPr>
            <a:spLocks noGrp="1"/>
          </p:cNvSpPr>
          <p:nvPr>
            <p:ph type="title"/>
          </p:nvPr>
        </p:nvSpPr>
        <p:spPr/>
        <p:txBody>
          <a:bodyPr/>
          <a:lstStyle/>
          <a:p>
            <a:r>
              <a:rPr lang="en" dirty="0"/>
              <a:t>Related Work Experiments</a:t>
            </a:r>
            <a:endParaRPr lang="es-ES" dirty="0"/>
          </a:p>
        </p:txBody>
      </p:sp>
      <p:sp>
        <p:nvSpPr>
          <p:cNvPr id="3" name="Marcador de contenido 2">
            <a:extLst>
              <a:ext uri="{FF2B5EF4-FFF2-40B4-BE49-F238E27FC236}">
                <a16:creationId xmlns:a16="http://schemas.microsoft.com/office/drawing/2014/main" id="{7193FB63-2751-E3D4-A3A1-48682DCBF077}"/>
              </a:ext>
            </a:extLst>
          </p:cNvPr>
          <p:cNvSpPr>
            <a:spLocks noGrp="1"/>
          </p:cNvSpPr>
          <p:nvPr>
            <p:ph idx="1"/>
          </p:nvPr>
        </p:nvSpPr>
        <p:spPr>
          <a:xfrm>
            <a:off x="838200" y="1825625"/>
            <a:ext cx="5135088" cy="4351338"/>
          </a:xfrm>
        </p:spPr>
        <p:txBody>
          <a:bodyPr/>
          <a:lstStyle/>
          <a:p>
            <a:r>
              <a:rPr lang="en-US" dirty="0"/>
              <a:t>We built a neural network to predict the </a:t>
            </a:r>
            <a:r>
              <a:rPr lang="en-US" dirty="0" err="1"/>
              <a:t>V_model</a:t>
            </a:r>
            <a:endParaRPr lang="en-US" dirty="0"/>
          </a:p>
          <a:p>
            <a:r>
              <a:rPr lang="en-US" dirty="0"/>
              <a:t>We used Martin's 400k paper archive</a:t>
            </a:r>
          </a:p>
          <a:p>
            <a:r>
              <a:rPr lang="en-US" dirty="0"/>
              <a:t>Our NN was trained with a </a:t>
            </a:r>
            <a:r>
              <a:rPr lang="en-US" dirty="0" err="1"/>
              <a:t>lr</a:t>
            </a:r>
            <a:r>
              <a:rPr lang="en-US" dirty="0"/>
              <a:t> of 5e-5, in 3 epochs, using </a:t>
            </a:r>
            <a:r>
              <a:rPr lang="en-US" dirty="0" err="1"/>
              <a:t>AdamW</a:t>
            </a:r>
            <a:r>
              <a:rPr lang="en-US" dirty="0"/>
              <a:t> as an optimizer, in addition, we use a dropout of 0.2 and a batch of 8</a:t>
            </a:r>
            <a:endParaRPr lang="es-ES" dirty="0"/>
          </a:p>
        </p:txBody>
      </p:sp>
      <p:pic>
        <p:nvPicPr>
          <p:cNvPr id="5" name="Imagen 4">
            <a:extLst>
              <a:ext uri="{FF2B5EF4-FFF2-40B4-BE49-F238E27FC236}">
                <a16:creationId xmlns:a16="http://schemas.microsoft.com/office/drawing/2014/main" id="{50AAEBDE-62F6-A062-9BCD-7FF33BD071DF}"/>
              </a:ext>
            </a:extLst>
          </p:cNvPr>
          <p:cNvPicPr>
            <a:picLocks noChangeAspect="1"/>
          </p:cNvPicPr>
          <p:nvPr/>
        </p:nvPicPr>
        <p:blipFill>
          <a:blip r:embed="rId2"/>
          <a:stretch>
            <a:fillRect/>
          </a:stretch>
        </p:blipFill>
        <p:spPr>
          <a:xfrm>
            <a:off x="6096000" y="1373899"/>
            <a:ext cx="5691844" cy="4927422"/>
          </a:xfrm>
          <a:prstGeom prst="rect">
            <a:avLst/>
          </a:prstGeom>
        </p:spPr>
      </p:pic>
      <p:sp>
        <p:nvSpPr>
          <p:cNvPr id="6" name="CuadroTexto 5">
            <a:extLst>
              <a:ext uri="{FF2B5EF4-FFF2-40B4-BE49-F238E27FC236}">
                <a16:creationId xmlns:a16="http://schemas.microsoft.com/office/drawing/2014/main" id="{5FD27017-376D-2A60-D3B4-2EF17FABD88C}"/>
              </a:ext>
            </a:extLst>
          </p:cNvPr>
          <p:cNvSpPr txBox="1"/>
          <p:nvPr/>
        </p:nvSpPr>
        <p:spPr>
          <a:xfrm>
            <a:off x="10093123" y="3615610"/>
            <a:ext cx="2662733" cy="369332"/>
          </a:xfrm>
          <a:prstGeom prst="rect">
            <a:avLst/>
          </a:prstGeom>
          <a:noFill/>
        </p:spPr>
        <p:txBody>
          <a:bodyPr wrap="square" rtlCol="0">
            <a:spAutoFit/>
          </a:bodyPr>
          <a:lstStyle/>
          <a:p>
            <a:r>
              <a:rPr lang="es-ES" dirty="0" err="1"/>
              <a:t>Our</a:t>
            </a:r>
            <a:r>
              <a:rPr lang="es-ES" dirty="0"/>
              <a:t> Neural Network</a:t>
            </a:r>
          </a:p>
        </p:txBody>
      </p:sp>
      <p:sp>
        <p:nvSpPr>
          <p:cNvPr id="7" name="CuadroTexto 6">
            <a:extLst>
              <a:ext uri="{FF2B5EF4-FFF2-40B4-BE49-F238E27FC236}">
                <a16:creationId xmlns:a16="http://schemas.microsoft.com/office/drawing/2014/main" id="{7C9EA051-3120-B1C5-3C0D-26AA91EA07D0}"/>
              </a:ext>
            </a:extLst>
          </p:cNvPr>
          <p:cNvSpPr txBox="1"/>
          <p:nvPr/>
        </p:nvSpPr>
        <p:spPr>
          <a:xfrm>
            <a:off x="7327077" y="1543792"/>
            <a:ext cx="2939143" cy="369332"/>
          </a:xfrm>
          <a:prstGeom prst="rect">
            <a:avLst/>
          </a:prstGeom>
          <a:noFill/>
        </p:spPr>
        <p:txBody>
          <a:bodyPr wrap="square" rtlCol="0">
            <a:spAutoFit/>
          </a:bodyPr>
          <a:lstStyle/>
          <a:p>
            <a:r>
              <a:rPr lang="es-ES" dirty="0"/>
              <a:t>                   </a:t>
            </a:r>
            <a:r>
              <a:rPr lang="es-ES" dirty="0" err="1"/>
              <a:t>V_predic</a:t>
            </a:r>
            <a:endParaRPr lang="es-ES" dirty="0"/>
          </a:p>
        </p:txBody>
      </p:sp>
      <p:sp>
        <p:nvSpPr>
          <p:cNvPr id="8" name="CuadroTexto 7">
            <a:extLst>
              <a:ext uri="{FF2B5EF4-FFF2-40B4-BE49-F238E27FC236}">
                <a16:creationId xmlns:a16="http://schemas.microsoft.com/office/drawing/2014/main" id="{B6216852-3012-E0FF-261F-2D7355397781}"/>
              </a:ext>
            </a:extLst>
          </p:cNvPr>
          <p:cNvSpPr txBox="1"/>
          <p:nvPr/>
        </p:nvSpPr>
        <p:spPr>
          <a:xfrm>
            <a:off x="7479470" y="5698177"/>
            <a:ext cx="2939143" cy="369332"/>
          </a:xfrm>
          <a:prstGeom prst="rect">
            <a:avLst/>
          </a:prstGeom>
          <a:noFill/>
        </p:spPr>
        <p:txBody>
          <a:bodyPr wrap="square" rtlCol="0">
            <a:spAutoFit/>
          </a:bodyPr>
          <a:lstStyle/>
          <a:p>
            <a:pPr algn="ctr"/>
            <a:r>
              <a:rPr lang="es-ES" dirty="0" err="1"/>
              <a:t>V_rw</a:t>
            </a:r>
            <a:r>
              <a:rPr lang="es-ES" dirty="0"/>
              <a:t> + </a:t>
            </a:r>
            <a:r>
              <a:rPr lang="es-ES" dirty="0" err="1"/>
              <a:t>V_nrw</a:t>
            </a:r>
            <a:r>
              <a:rPr lang="es-ES" dirty="0"/>
              <a:t> / </a:t>
            </a:r>
            <a:r>
              <a:rPr lang="es-ES" dirty="0" err="1"/>
              <a:t>V_rw</a:t>
            </a:r>
            <a:endParaRPr lang="es-ES" dirty="0"/>
          </a:p>
        </p:txBody>
      </p:sp>
    </p:spTree>
    <p:extLst>
      <p:ext uri="{BB962C8B-B14F-4D97-AF65-F5344CB8AC3E}">
        <p14:creationId xmlns:p14="http://schemas.microsoft.com/office/powerpoint/2010/main" val="2203989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64</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65</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090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Conclusion</a:t>
            </a:r>
            <a:endParaRPr dirty="0"/>
          </a:p>
        </p:txBody>
      </p:sp>
      <p:sp>
        <p:nvSpPr>
          <p:cNvPr id="187" name="Google Shape;187;p28"/>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66</a:t>
            </a:fld>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65655">
              <a:lnSpc>
                <a:spcPct val="150000"/>
              </a:lnSpc>
              <a:buClr>
                <a:schemeClr val="dk1"/>
              </a:buClr>
              <a:buSzPts val="1900"/>
              <a:buFont typeface="Arial" panose="020B0604020202020204" pitchFamily="34" charset="0"/>
              <a:buAutoNum type="arabicPeriod"/>
            </a:pPr>
            <a:r>
              <a:rPr lang="en-US" sz="2533" dirty="0">
                <a:solidFill>
                  <a:schemeClr val="dk1"/>
                </a:solidFill>
              </a:rPr>
              <a:t>The centroid vector of the references approximates the vector of the model.</a:t>
            </a:r>
          </a:p>
          <a:p>
            <a:pPr indent="-465655">
              <a:lnSpc>
                <a:spcPct val="150000"/>
              </a:lnSpc>
              <a:buClr>
                <a:schemeClr val="dk1"/>
              </a:buClr>
              <a:buSzPts val="1900"/>
              <a:buAutoNum type="arabicPeriod"/>
            </a:pPr>
            <a:r>
              <a:rPr lang="en-US" sz="2533" dirty="0">
                <a:solidFill>
                  <a:schemeClr val="dk1"/>
                </a:solidFill>
              </a:rPr>
              <a:t>The centroid vector of </a:t>
            </a:r>
            <a:r>
              <a:rPr lang="en" sz="2533" dirty="0">
                <a:solidFill>
                  <a:schemeClr val="dk1"/>
                </a:solidFill>
              </a:rPr>
              <a:t>Related Work references is better than use all references.</a:t>
            </a:r>
          </a:p>
          <a:p>
            <a:pPr indent="-465655">
              <a:lnSpc>
                <a:spcPct val="150000"/>
              </a:lnSpc>
              <a:buClr>
                <a:schemeClr val="dk1"/>
              </a:buClr>
              <a:buSzPts val="1900"/>
              <a:buAutoNum type="arabicPeriod"/>
            </a:pPr>
            <a:r>
              <a:rPr lang="en-US" sz="2533" dirty="0">
                <a:solidFill>
                  <a:schemeClr val="dk1"/>
                </a:solidFill>
              </a:rPr>
              <a:t>Using a clustering method helps to get the related work references in case you don't have them.</a:t>
            </a:r>
          </a:p>
          <a:p>
            <a:pPr indent="-465655">
              <a:lnSpc>
                <a:spcPct val="150000"/>
              </a:lnSpc>
              <a:buClr>
                <a:schemeClr val="dk1"/>
              </a:buClr>
              <a:buSzPts val="1900"/>
              <a:buAutoNum type="arabicPeriod"/>
            </a:pPr>
            <a:r>
              <a:rPr lang="en-US" sz="2533" dirty="0">
                <a:solidFill>
                  <a:schemeClr val="dk1"/>
                </a:solidFill>
              </a:rPr>
              <a:t>The vector generated by the neural model is closer to the </a:t>
            </a:r>
            <a:r>
              <a:rPr lang="en-US" sz="2533" dirty="0" err="1">
                <a:solidFill>
                  <a:schemeClr val="dk1"/>
                </a:solidFill>
              </a:rPr>
              <a:t>V_model</a:t>
            </a:r>
            <a:r>
              <a:rPr lang="en-US" sz="2533" dirty="0">
                <a:solidFill>
                  <a:schemeClr val="dk1"/>
                </a:solidFill>
              </a:rPr>
              <a:t> than the vector of related work references</a:t>
            </a:r>
            <a:endParaRPr sz="2533" dirty="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The Case for Bins</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r>
              <a:rPr lang="en-US" dirty="0"/>
              <a:t>Shabnam</a:t>
            </a:r>
          </a:p>
        </p:txBody>
      </p:sp>
    </p:spTree>
    <p:extLst>
      <p:ext uri="{BB962C8B-B14F-4D97-AF65-F5344CB8AC3E}">
        <p14:creationId xmlns:p14="http://schemas.microsoft.com/office/powerpoint/2010/main" val="4130389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2138" t="-274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a:bodyPr>
          <a:lstStyle/>
          <a:p>
            <a:r>
              <a:rPr lang="en-US" dirty="0"/>
              <a:t>Network Effects (Metcalfe’s Law)</a:t>
            </a:r>
          </a:p>
          <a:p>
            <a:pPr lvl="1"/>
            <a:r>
              <a:rPr lang="en-US" dirty="0"/>
              <a:t>Rich get richer (next slide)</a:t>
            </a:r>
          </a:p>
          <a:p>
            <a:pPr lvl="1"/>
            <a:r>
              <a:rPr lang="en-US" dirty="0"/>
              <a:t>More good stuff to find</a:t>
            </a:r>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68</a:t>
            </a:fld>
            <a:endParaRPr lang="en-US"/>
          </a:p>
        </p:txBody>
      </p:sp>
    </p:spTree>
    <p:extLst>
      <p:ext uri="{BB962C8B-B14F-4D97-AF65-F5344CB8AC3E}">
        <p14:creationId xmlns:p14="http://schemas.microsoft.com/office/powerpoint/2010/main" val="153144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69</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6FEB48D-E719-6AFB-C377-80A7023516F9}"/>
              </a:ext>
            </a:extLst>
          </p:cNvPr>
          <p:cNvPicPr>
            <a:picLocks noGrp="1" noChangeAspect="1"/>
          </p:cNvPicPr>
          <p:nvPr>
            <p:ph idx="1"/>
          </p:nvPr>
        </p:nvPicPr>
        <p:blipFill>
          <a:blip r:embed="rId2"/>
          <a:stretch>
            <a:fillRect/>
          </a:stretch>
        </p:blipFill>
        <p:spPr>
          <a:xfrm>
            <a:off x="306387" y="1142999"/>
            <a:ext cx="13173263" cy="5395913"/>
          </a:xfrm>
        </p:spPr>
      </p:pic>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4587944" cy="1325563"/>
          </a:xfrm>
        </p:spPr>
        <p:txBody>
          <a:bodyPr/>
          <a:lstStyle/>
          <a:p>
            <a:r>
              <a:rPr lang="en-US" dirty="0">
                <a:hlinkClick r:id="rId3"/>
              </a:rPr>
              <a:t>Web Page</a:t>
            </a:r>
            <a:r>
              <a:rPr lang="en-US" dirty="0"/>
              <a:t> (Specter)</a:t>
            </a:r>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pic>
        <p:nvPicPr>
          <p:cNvPr id="11" name="Content Placeholder 8" descr="A screenshot of a web page&#10;&#10;Description automatically generated">
            <a:extLst>
              <a:ext uri="{FF2B5EF4-FFF2-40B4-BE49-F238E27FC236}">
                <a16:creationId xmlns:a16="http://schemas.microsoft.com/office/drawing/2014/main" id="{49E17C84-1A1D-4C75-D603-42730B9B9CE5}"/>
              </a:ext>
            </a:extLst>
          </p:cNvPr>
          <p:cNvPicPr>
            <a:picLocks noChangeAspect="1"/>
          </p:cNvPicPr>
          <p:nvPr/>
        </p:nvPicPr>
        <p:blipFill rotWithShape="1">
          <a:blip r:embed="rId5"/>
          <a:srcRect l="1420"/>
          <a:stretch/>
        </p:blipFill>
        <p:spPr>
          <a:xfrm>
            <a:off x="5232401" y="1142999"/>
            <a:ext cx="11820077" cy="5631320"/>
          </a:xfrm>
          <a:prstGeom prst="rect">
            <a:avLst/>
          </a:prstGeom>
          <a:ln w="38100">
            <a:solidFill>
              <a:schemeClr val="accent1"/>
            </a:solidFill>
          </a:ln>
        </p:spPr>
      </p:pic>
    </p:spTree>
    <p:extLst>
      <p:ext uri="{BB962C8B-B14F-4D97-AF65-F5344CB8AC3E}">
        <p14:creationId xmlns:p14="http://schemas.microsoft.com/office/powerpoint/2010/main" val="27667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7116ED-FE43-F405-6F05-C541AD8CD425}"/>
              </a:ext>
            </a:extLst>
          </p:cNvPr>
          <p:cNvSpPr>
            <a:spLocks noGrp="1"/>
          </p:cNvSpPr>
          <p:nvPr>
            <p:ph type="title"/>
          </p:nvPr>
        </p:nvSpPr>
        <p:spPr/>
        <p:txBody>
          <a:bodyPr/>
          <a:lstStyle/>
          <a:p>
            <a:r>
              <a:rPr lang="en-US" dirty="0"/>
              <a:t>Turing Award/Winners</a:t>
            </a:r>
          </a:p>
        </p:txBody>
      </p:sp>
      <p:pic>
        <p:nvPicPr>
          <p:cNvPr id="10" name="Content Placeholder 9" descr="A screenshot of a phone&#10;&#10;Description automatically generated with medium confidence">
            <a:extLst>
              <a:ext uri="{FF2B5EF4-FFF2-40B4-BE49-F238E27FC236}">
                <a16:creationId xmlns:a16="http://schemas.microsoft.com/office/drawing/2014/main" id="{85E7CAFC-FBCD-2E7A-413F-5012FCF043DA}"/>
              </a:ext>
            </a:extLst>
          </p:cNvPr>
          <p:cNvPicPr>
            <a:picLocks noGrp="1" noChangeAspect="1"/>
          </p:cNvPicPr>
          <p:nvPr>
            <p:ph idx="1"/>
          </p:nvPr>
        </p:nvPicPr>
        <p:blipFill rotWithShape="1">
          <a:blip r:embed="rId2"/>
          <a:srcRect t="14156"/>
          <a:stretch/>
        </p:blipFill>
        <p:spPr>
          <a:xfrm>
            <a:off x="159946" y="1829002"/>
            <a:ext cx="11872108" cy="3612793"/>
          </a:xfrm>
        </p:spPr>
      </p:pic>
      <p:sp>
        <p:nvSpPr>
          <p:cNvPr id="5" name="Date Placeholder 4">
            <a:extLst>
              <a:ext uri="{FF2B5EF4-FFF2-40B4-BE49-F238E27FC236}">
                <a16:creationId xmlns:a16="http://schemas.microsoft.com/office/drawing/2014/main" id="{D9F2DA25-2293-05F3-099A-DF495552590F}"/>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DC51CD6C-C291-9456-0AE6-DB98542C7927}"/>
              </a:ext>
            </a:extLst>
          </p:cNvPr>
          <p:cNvSpPr>
            <a:spLocks noGrp="1"/>
          </p:cNvSpPr>
          <p:nvPr>
            <p:ph type="sldNum" sz="quarter" idx="12"/>
          </p:nvPr>
        </p:nvSpPr>
        <p:spPr/>
        <p:txBody>
          <a:bodyPr/>
          <a:lstStyle/>
          <a:p>
            <a:fld id="{A368AD35-EA55-254F-AD80-EFD99CF0F10B}" type="slidenum">
              <a:rPr lang="en-US" smtClean="0"/>
              <a:t>70</a:t>
            </a:fld>
            <a:endParaRPr lang="en-US"/>
          </a:p>
        </p:txBody>
      </p:sp>
    </p:spTree>
    <p:extLst>
      <p:ext uri="{BB962C8B-B14F-4D97-AF65-F5344CB8AC3E}">
        <p14:creationId xmlns:p14="http://schemas.microsoft.com/office/powerpoint/2010/main" val="189196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screenshot of a phone&#10;&#10;Description automatically generated with medium confidence">
            <a:extLst>
              <a:ext uri="{FF2B5EF4-FFF2-40B4-BE49-F238E27FC236}">
                <a16:creationId xmlns:a16="http://schemas.microsoft.com/office/drawing/2014/main" id="{7A39D4B1-12FF-96B2-BD13-15D1D53984F4}"/>
              </a:ext>
            </a:extLst>
          </p:cNvPr>
          <p:cNvPicPr>
            <a:picLocks noChangeAspect="1"/>
          </p:cNvPicPr>
          <p:nvPr/>
        </p:nvPicPr>
        <p:blipFill rotWithShape="1">
          <a:blip r:embed="rId2"/>
          <a:srcRect t="14156"/>
          <a:stretch/>
        </p:blipFill>
        <p:spPr>
          <a:xfrm>
            <a:off x="175687" y="3429001"/>
            <a:ext cx="9473586" cy="2882900"/>
          </a:xfrm>
          <a:prstGeom prst="rect">
            <a:avLst/>
          </a:prstGeom>
        </p:spPr>
      </p:pic>
      <p:sp>
        <p:nvSpPr>
          <p:cNvPr id="2" name="Title 1">
            <a:extLst>
              <a:ext uri="{FF2B5EF4-FFF2-40B4-BE49-F238E27FC236}">
                <a16:creationId xmlns:a16="http://schemas.microsoft.com/office/drawing/2014/main" id="{3684402E-2063-E31F-0828-7D0A6A4D47AF}"/>
              </a:ext>
            </a:extLst>
          </p:cNvPr>
          <p:cNvSpPr>
            <a:spLocks noGrp="1"/>
          </p:cNvSpPr>
          <p:nvPr>
            <p:ph type="title"/>
          </p:nvPr>
        </p:nvSpPr>
        <p:spPr>
          <a:xfrm>
            <a:off x="838200" y="365125"/>
            <a:ext cx="7268737" cy="1325563"/>
          </a:xfrm>
        </p:spPr>
        <p:txBody>
          <a:bodyPr/>
          <a:lstStyle/>
          <a:p>
            <a:r>
              <a:rPr lang="en-US" dirty="0"/>
              <a:t>Turing Awards: Metcalfe’s Law, Deep Nets, Linear Algebra </a:t>
            </a:r>
          </a:p>
        </p:txBody>
      </p:sp>
      <p:sp>
        <p:nvSpPr>
          <p:cNvPr id="3" name="Content Placeholder 2">
            <a:extLst>
              <a:ext uri="{FF2B5EF4-FFF2-40B4-BE49-F238E27FC236}">
                <a16:creationId xmlns:a16="http://schemas.microsoft.com/office/drawing/2014/main" id="{7D603967-D57C-F5A5-B962-294C4A6F147E}"/>
              </a:ext>
            </a:extLst>
          </p:cNvPr>
          <p:cNvSpPr>
            <a:spLocks noGrp="1"/>
          </p:cNvSpPr>
          <p:nvPr>
            <p:ph sz="half" idx="1"/>
          </p:nvPr>
        </p:nvSpPr>
        <p:spPr>
          <a:xfrm>
            <a:off x="838200" y="1825625"/>
            <a:ext cx="7931248" cy="4351338"/>
          </a:xfrm>
        </p:spPr>
        <p:txBody>
          <a:bodyPr/>
          <a:lstStyle/>
          <a:p>
            <a:r>
              <a:rPr lang="en-US" dirty="0" err="1"/>
              <a:t>Metclalfe’s</a:t>
            </a:r>
            <a:r>
              <a:rPr lang="en-US" dirty="0"/>
              <a:t> Law: Metcalfe</a:t>
            </a:r>
          </a:p>
          <a:p>
            <a:r>
              <a:rPr lang="en-US" dirty="0"/>
              <a:t>Deep Nets: Hinton, </a:t>
            </a:r>
            <a:r>
              <a:rPr lang="en-US" dirty="0" err="1"/>
              <a:t>Bengio</a:t>
            </a:r>
            <a:r>
              <a:rPr lang="en-US" dirty="0"/>
              <a:t>, </a:t>
            </a:r>
            <a:r>
              <a:rPr lang="en-US" dirty="0" err="1"/>
              <a:t>LeCun</a:t>
            </a:r>
            <a:endParaRPr lang="en-US" dirty="0"/>
          </a:p>
          <a:p>
            <a:r>
              <a:rPr lang="en-US" dirty="0"/>
              <a:t>Linear Algebra: </a:t>
            </a:r>
            <a:r>
              <a:rPr lang="en-US" dirty="0" err="1"/>
              <a:t>Dongarra</a:t>
            </a:r>
            <a:endParaRPr lang="en-US" dirty="0"/>
          </a:p>
          <a:p>
            <a:endParaRPr lang="en-US" dirty="0"/>
          </a:p>
        </p:txBody>
      </p:sp>
      <p:pic>
        <p:nvPicPr>
          <p:cNvPr id="8" name="Content Placeholder 7" descr="A picture containing text, human face, person, clothing&#10;&#10;Description automatically generated">
            <a:extLst>
              <a:ext uri="{FF2B5EF4-FFF2-40B4-BE49-F238E27FC236}">
                <a16:creationId xmlns:a16="http://schemas.microsoft.com/office/drawing/2014/main" id="{907E6B1B-E327-66AE-E95D-FAECFEFAC738}"/>
              </a:ext>
            </a:extLst>
          </p:cNvPr>
          <p:cNvPicPr>
            <a:picLocks noGrp="1" noChangeAspect="1"/>
          </p:cNvPicPr>
          <p:nvPr>
            <p:ph sz="half" idx="2"/>
          </p:nvPr>
        </p:nvPicPr>
        <p:blipFill>
          <a:blip r:embed="rId3"/>
          <a:stretch>
            <a:fillRect/>
          </a:stretch>
        </p:blipFill>
        <p:spPr>
          <a:xfrm>
            <a:off x="9121698" y="136524"/>
            <a:ext cx="3070302" cy="6508653"/>
          </a:xfrm>
        </p:spPr>
      </p:pic>
      <p:sp>
        <p:nvSpPr>
          <p:cNvPr id="4" name="Date Placeholder 3">
            <a:extLst>
              <a:ext uri="{FF2B5EF4-FFF2-40B4-BE49-F238E27FC236}">
                <a16:creationId xmlns:a16="http://schemas.microsoft.com/office/drawing/2014/main" id="{6B6BC0FC-DA5E-5ABE-118C-828465CA7D7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02A9769-A23A-4CA6-A9BD-CC6578EA0BE1}"/>
              </a:ext>
            </a:extLst>
          </p:cNvPr>
          <p:cNvSpPr>
            <a:spLocks noGrp="1"/>
          </p:cNvSpPr>
          <p:nvPr>
            <p:ph type="sldNum" sz="quarter" idx="12"/>
          </p:nvPr>
        </p:nvSpPr>
        <p:spPr/>
        <p:txBody>
          <a:bodyPr/>
          <a:lstStyle/>
          <a:p>
            <a:fld id="{A368AD35-EA55-254F-AD80-EFD99CF0F10B}" type="slidenum">
              <a:rPr lang="en-US" smtClean="0"/>
              <a:t>71</a:t>
            </a:fld>
            <a:endParaRPr lang="en-US"/>
          </a:p>
        </p:txBody>
      </p:sp>
    </p:spTree>
    <p:extLst>
      <p:ext uri="{BB962C8B-B14F-4D97-AF65-F5344CB8AC3E}">
        <p14:creationId xmlns:p14="http://schemas.microsoft.com/office/powerpoint/2010/main" val="96232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lstStyle/>
          <a:p>
            <a:r>
              <a:rPr lang="en-US" dirty="0"/>
              <a:t>Opportunities</a:t>
            </a:r>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72</a:t>
            </a:fld>
            <a:endParaRPr lang="en-US"/>
          </a:p>
        </p:txBody>
      </p:sp>
    </p:spTree>
    <p:extLst>
      <p:ext uri="{BB962C8B-B14F-4D97-AF65-F5344CB8AC3E}">
        <p14:creationId xmlns:p14="http://schemas.microsoft.com/office/powerpoint/2010/main" val="4096455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Network Effects:</a:t>
            </a:r>
            <a:r>
              <a:rPr lang="en-GB" dirty="0"/>
              <a:t> What is the Power of Scale?</a:t>
            </a:r>
            <a:endParaRPr dirty="0"/>
          </a:p>
        </p:txBody>
      </p:sp>
      <p:sp>
        <p:nvSpPr>
          <p:cNvPr id="67" name="Google Shape;67;p15"/>
          <p:cNvSpPr txBox="1">
            <a:spLocks noGrp="1"/>
          </p:cNvSpPr>
          <p:nvPr>
            <p:ph type="body" idx="1"/>
          </p:nvPr>
        </p:nvSpPr>
        <p:spPr>
          <a:xfrm>
            <a:off x="415600" y="1536633"/>
            <a:ext cx="67856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US" dirty="0"/>
              <a:t>Many benchmarks return a single number (figure of merit)</a:t>
            </a:r>
          </a:p>
          <a:p>
            <a:pPr marL="0" indent="0">
              <a:buNone/>
            </a:pPr>
            <a:endParaRPr lang="en-US" dirty="0"/>
          </a:p>
          <a:p>
            <a:pPr marL="609585" lvl="1" indent="0">
              <a:buNone/>
            </a:pPr>
            <a:r>
              <a:rPr lang="en-US" dirty="0"/>
              <a:t>How performance scales with time and the size of the problem</a:t>
            </a:r>
          </a:p>
          <a:p>
            <a:pPr marL="0" indent="0">
              <a:buNone/>
            </a:pPr>
            <a:endParaRPr lang="en-US" dirty="0"/>
          </a:p>
          <a:p>
            <a:pPr marL="0" indent="0">
              <a:buNone/>
            </a:pPr>
            <a:r>
              <a:rPr lang="en-GB" dirty="0"/>
              <a:t>Metcalfe's Law is a blessing</a:t>
            </a:r>
            <a:endParaRPr lang="en-US" dirty="0"/>
          </a:p>
          <a:p>
            <a:pPr>
              <a:spcBef>
                <a:spcPts val="1600"/>
              </a:spcBef>
              <a:buChar char="-"/>
            </a:pPr>
            <a:r>
              <a:rPr lang="en-GB" dirty="0"/>
              <a:t>Cost scales in N, benefit scales in N^2</a:t>
            </a:r>
            <a:endParaRPr dirty="0"/>
          </a:p>
          <a:p>
            <a:pPr marL="0" indent="0">
              <a:spcBef>
                <a:spcPts val="1600"/>
              </a:spcBef>
              <a:spcAft>
                <a:spcPts val="1600"/>
              </a:spcAft>
              <a:buNone/>
            </a:pPr>
            <a:endParaRPr lang="en-GB" dirty="0"/>
          </a:p>
          <a:p>
            <a:pPr marL="0" indent="0">
              <a:spcBef>
                <a:spcPts val="1600"/>
              </a:spcBef>
              <a:spcAft>
                <a:spcPts val="1600"/>
              </a:spcAft>
              <a:buNone/>
            </a:pPr>
            <a:r>
              <a:rPr lang="en-GB" dirty="0"/>
              <a:t>There is an opportunity for academics to benefit from the network effect</a:t>
            </a:r>
            <a:endParaRPr dirty="0"/>
          </a:p>
        </p:txBody>
      </p:sp>
      <p:pic>
        <p:nvPicPr>
          <p:cNvPr id="68" name="Google Shape;68;p15"/>
          <p:cNvPicPr preferRelativeResize="0"/>
          <p:nvPr/>
        </p:nvPicPr>
        <p:blipFill rotWithShape="1">
          <a:blip r:embed="rId3">
            <a:alphaModFix/>
          </a:blip>
          <a:srcRect b="29401"/>
          <a:stretch/>
        </p:blipFill>
        <p:spPr>
          <a:xfrm>
            <a:off x="7731289" y="3429000"/>
            <a:ext cx="4288434" cy="2452270"/>
          </a:xfrm>
          <a:prstGeom prst="rect">
            <a:avLst/>
          </a:prstGeom>
          <a:noFill/>
          <a:ln>
            <a:noFill/>
          </a:ln>
        </p:spPr>
      </p:pic>
      <p:sp>
        <p:nvSpPr>
          <p:cNvPr id="2" name="Slide Number Placeholder 1">
            <a:extLst>
              <a:ext uri="{FF2B5EF4-FFF2-40B4-BE49-F238E27FC236}">
                <a16:creationId xmlns:a16="http://schemas.microsoft.com/office/drawing/2014/main" id="{702DB275-3E47-52A6-90A7-5556E90F330B}"/>
              </a:ext>
            </a:extLst>
          </p:cNvPr>
          <p:cNvSpPr>
            <a:spLocks noGrp="1"/>
          </p:cNvSpPr>
          <p:nvPr>
            <p:ph type="sldNum" idx="12"/>
          </p:nvPr>
        </p:nvSpPr>
        <p:spPr/>
        <p:txBody>
          <a:bodyPr/>
          <a:lstStyle/>
          <a:p>
            <a:fld id="{00000000-1234-1234-1234-123412341234}" type="slidenum">
              <a:rPr lang="en-GB" smtClean="0"/>
              <a:pPr/>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38973" y="3271838"/>
            <a:ext cx="4953027" cy="344963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74</a:t>
            </a:fld>
            <a:endParaRPr lang="en-US"/>
          </a:p>
        </p:txBody>
      </p:sp>
      <p:sp>
        <p:nvSpPr>
          <p:cNvPr id="2" name="TextBox 1">
            <a:extLst>
              <a:ext uri="{FF2B5EF4-FFF2-40B4-BE49-F238E27FC236}">
                <a16:creationId xmlns:a16="http://schemas.microsoft.com/office/drawing/2014/main" id="{E2E50140-CFED-0EDC-BE36-2A6FC112EF12}"/>
              </a:ext>
            </a:extLst>
          </p:cNvPr>
          <p:cNvSpPr txBox="1"/>
          <p:nvPr/>
        </p:nvSpPr>
        <p:spPr>
          <a:xfrm>
            <a:off x="10991055" y="4401842"/>
            <a:ext cx="1034257" cy="954107"/>
          </a:xfrm>
          <a:prstGeom prst="rect">
            <a:avLst/>
          </a:prstGeom>
          <a:noFill/>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9530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normAutofit/>
          </a:bodyPr>
          <a:lstStyle/>
          <a:p>
            <a:r>
              <a:rPr lang="en-US" sz="3200" b="0" i="0" u="none" strike="noStrike" dirty="0">
                <a:solidFill>
                  <a:srgbClr val="000000"/>
                </a:solidFill>
                <a:effectLst/>
                <a:latin typeface="Arial" panose="020B0604020202020204" pitchFamily="34" charset="0"/>
              </a:rPr>
              <a:t>What is the Effect of Scale </a:t>
            </a:r>
            <a:r>
              <a:rPr lang="en-US" sz="3200" b="1" i="0" u="none" strike="noStrike" dirty="0">
                <a:solidFill>
                  <a:srgbClr val="000000"/>
                </a:solidFill>
                <a:effectLst/>
                <a:latin typeface="Arial" panose="020B0604020202020204" pitchFamily="34" charset="0"/>
              </a:rPr>
              <a:t>and</a:t>
            </a:r>
            <a:r>
              <a:rPr lang="en-US" sz="3200" b="0" i="0" u="none" strike="noStrike" dirty="0">
                <a:solidFill>
                  <a:srgbClr val="000000"/>
                </a:solidFill>
                <a:effectLst/>
                <a:latin typeface="Arial" panose="020B0604020202020204" pitchFamily="34" charset="0"/>
              </a:rPr>
              <a:t> Time?</a:t>
            </a:r>
            <a:endParaRPr lang="en-US" sz="3200" dirty="0"/>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75</a:t>
            </a:fld>
            <a:endParaRPr lang="en-US"/>
          </a:p>
        </p:txBody>
      </p:sp>
    </p:spTree>
    <p:extLst>
      <p:ext uri="{BB962C8B-B14F-4D97-AF65-F5344CB8AC3E}">
        <p14:creationId xmlns:p14="http://schemas.microsoft.com/office/powerpoint/2010/main" val="933544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76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Aug 3, 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77</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821652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1020860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E704-B63E-5F00-EF1C-B724A37D78F4}"/>
              </a:ext>
            </a:extLst>
          </p:cNvPr>
          <p:cNvSpPr>
            <a:spLocks noGrp="1"/>
          </p:cNvSpPr>
          <p:nvPr>
            <p:ph type="title"/>
          </p:nvPr>
        </p:nvSpPr>
        <p:spPr/>
        <p:txBody>
          <a:bodyPr>
            <a:normAutofit fontScale="90000"/>
          </a:bodyPr>
          <a:lstStyle/>
          <a:p>
            <a:r>
              <a:rPr lang="en-US" dirty="0"/>
              <a:t>Create 100 </a:t>
            </a:r>
            <a:r>
              <a:rPr lang="en-US" dirty="0" err="1"/>
              <a:t>ProNE</a:t>
            </a:r>
            <a:r>
              <a:rPr lang="en-US" dirty="0"/>
              <a:t> Embeddings</a:t>
            </a:r>
          </a:p>
        </p:txBody>
      </p:sp>
      <p:sp>
        <p:nvSpPr>
          <p:cNvPr id="3" name="Text Placeholder 2">
            <a:extLst>
              <a:ext uri="{FF2B5EF4-FFF2-40B4-BE49-F238E27FC236}">
                <a16:creationId xmlns:a16="http://schemas.microsoft.com/office/drawing/2014/main" id="{B8D91A5F-FCAB-6631-B2AB-11D943305E0D}"/>
              </a:ext>
            </a:extLst>
          </p:cNvPr>
          <p:cNvSpPr>
            <a:spLocks noGrp="1"/>
          </p:cNvSpPr>
          <p:nvPr>
            <p:ph type="body" idx="1"/>
          </p:nvPr>
        </p:nvSpPr>
        <p:spPr/>
        <p:txBody>
          <a:bodyPr>
            <a:normAutofit/>
          </a:bodyPr>
          <a:lstStyle/>
          <a:p>
            <a:r>
              <a:rPr lang="en-US" sz="3200" dirty="0"/>
              <a:t>Create a graph for each bin</a:t>
            </a:r>
          </a:p>
          <a:p>
            <a:pPr lvl="1"/>
            <a:r>
              <a:rPr lang="en-US" sz="2800" dirty="0"/>
              <a:t>Graph contains the papers in the bin (plus their edges)</a:t>
            </a:r>
          </a:p>
          <a:p>
            <a:r>
              <a:rPr lang="en-US" sz="3200" dirty="0"/>
              <a:t>Create a cumulative graph for each bin</a:t>
            </a:r>
          </a:p>
          <a:p>
            <a:pPr lvl="1"/>
            <a:r>
              <a:rPr lang="en-US" sz="2800" dirty="0"/>
              <a:t>Sum graphs for the current bin, plus all previous bins</a:t>
            </a:r>
          </a:p>
          <a:p>
            <a:r>
              <a:rPr lang="en-US" sz="3200" dirty="0"/>
              <a:t>100 </a:t>
            </a:r>
            <a:r>
              <a:rPr lang="en-US" sz="3200" dirty="0" err="1"/>
              <a:t>ProNE</a:t>
            </a:r>
            <a:r>
              <a:rPr lang="en-US" sz="3200" dirty="0"/>
              <a:t> Embeddings: </a:t>
            </a:r>
          </a:p>
          <a:p>
            <a:pPr lvl="1"/>
            <a:r>
              <a:rPr lang="en-US" sz="2800" dirty="0"/>
              <a:t>Run </a:t>
            </a:r>
            <a:r>
              <a:rPr lang="en-US" sz="2800" dirty="0" err="1"/>
              <a:t>ProNE</a:t>
            </a:r>
            <a:r>
              <a:rPr lang="en-US" sz="2800" dirty="0"/>
              <a:t> on 100 cumulative graphs</a:t>
            </a:r>
          </a:p>
        </p:txBody>
      </p:sp>
      <p:sp>
        <p:nvSpPr>
          <p:cNvPr id="4" name="Slide Number Placeholder 3">
            <a:extLst>
              <a:ext uri="{FF2B5EF4-FFF2-40B4-BE49-F238E27FC236}">
                <a16:creationId xmlns:a16="http://schemas.microsoft.com/office/drawing/2014/main" id="{46088AB8-2078-3AF1-7652-076C7F471541}"/>
              </a:ext>
            </a:extLst>
          </p:cNvPr>
          <p:cNvSpPr>
            <a:spLocks noGrp="1"/>
          </p:cNvSpPr>
          <p:nvPr>
            <p:ph type="sldNum" idx="12"/>
          </p:nvPr>
        </p:nvSpPr>
        <p:spPr/>
        <p:txBody>
          <a:bodyPr/>
          <a:lstStyle/>
          <a:p>
            <a:fld id="{00000000-1234-1234-1234-123412341234}" type="slidenum">
              <a:rPr lang="en-GB" smtClean="0"/>
              <a:pPr/>
              <a:t>79</a:t>
            </a:fld>
            <a:endParaRPr lang="en-GB"/>
          </a:p>
        </p:txBody>
      </p:sp>
    </p:spTree>
    <p:extLst>
      <p:ext uri="{BB962C8B-B14F-4D97-AF65-F5344CB8AC3E}">
        <p14:creationId xmlns:p14="http://schemas.microsoft.com/office/powerpoint/2010/main" val="201646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904461" y="6015831"/>
            <a:ext cx="2610677"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Specter, </a:t>
            </a:r>
            <a:r>
              <a:rPr lang="en-US" sz="2400" dirty="0" err="1">
                <a:solidFill>
                  <a:schemeClr val="lt1"/>
                </a:solidFill>
                <a:latin typeface="Arial"/>
                <a:cs typeface="Arial"/>
                <a:sym typeface="Arial"/>
              </a:rPr>
              <a:t>SciNCL</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3901332" y="6015830"/>
            <a:ext cx="1666462"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endParaRPr sz="2400" dirty="0"/>
          </a:p>
        </p:txBody>
      </p:sp>
    </p:spTree>
    <p:extLst>
      <p:ext uri="{BB962C8B-B14F-4D97-AF65-F5344CB8AC3E}">
        <p14:creationId xmlns:p14="http://schemas.microsoft.com/office/powerpoint/2010/main" val="99431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80</a:t>
            </a:fld>
            <a:endParaRPr lang="en-US"/>
          </a:p>
        </p:txBody>
      </p:sp>
    </p:spTree>
    <p:extLst>
      <p:ext uri="{BB962C8B-B14F-4D97-AF65-F5344CB8AC3E}">
        <p14:creationId xmlns:p14="http://schemas.microsoft.com/office/powerpoint/2010/main" val="2233989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81</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468"/>
          <a:stretch/>
        </p:blipFill>
        <p:spPr>
          <a:xfrm>
            <a:off x="9892861" y="37421"/>
            <a:ext cx="2299139" cy="234002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719875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pPr lvl="1"/>
                <a:r>
                  <a:rPr lang="en-US" dirty="0"/>
                  <a:t>Similarity of two docs: </a:t>
                </a:r>
                <a14:m>
                  <m:oMath xmlns:m="http://schemas.openxmlformats.org/officeDocument/2006/math">
                    <m:r>
                      <m:rPr>
                        <m:sty m:val="p"/>
                      </m:rPr>
                      <a:rPr lang="en-US" i="1" dirty="0" smtClean="0">
                        <a:latin typeface="Cambria Math" panose="02040503050406030204" pitchFamily="18" charset="0"/>
                      </a:rPr>
                      <m:t>cos</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oMath>
                </a14:m>
                <a:endParaRPr lang="en-US" dirty="0"/>
              </a:p>
              <a:p>
                <a:pPr lvl="2"/>
                <a:r>
                  <a:rPr lang="en-US" dirty="0"/>
                  <a:t>Similarity of all pairs of docs: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r>
                  <a:rPr lang="en-US" dirty="0"/>
                  <a:t>Examples:</a:t>
                </a:r>
              </a:p>
              <a:p>
                <a:pPr lvl="2"/>
                <a:r>
                  <a:rPr lang="en-US" dirty="0"/>
                  <a:t>Text-based: Specter1, Specter, </a:t>
                </a:r>
                <a:r>
                  <a:rPr lang="en-US" dirty="0" err="1"/>
                  <a:t>SciNCL</a:t>
                </a:r>
                <a:endParaRPr lang="en-US" dirty="0"/>
              </a:p>
              <a:p>
                <a:pPr lvl="2"/>
                <a:r>
                  <a:rPr lang="en-US" dirty="0"/>
                  <a:t>Link-based: </a:t>
                </a:r>
                <a:r>
                  <a:rPr lang="en-US" dirty="0" err="1"/>
                  <a:t>ProNE</a:t>
                </a:r>
                <a:endParaRPr lang="en-US" dirty="0"/>
              </a:p>
              <a:p>
                <a:pPr lvl="2"/>
                <a:r>
                  <a:rPr lang="en-US" dirty="0"/>
                  <a:t>Combos: GNNs (graphical neural nets)</a:t>
                </a:r>
              </a:p>
              <a:p>
                <a:pPr lvl="2"/>
                <a:endParaRPr lang="en-US" dirty="0"/>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43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a:t>Network Effects (Metcalfe’s Law)</a:t>
            </a:r>
          </a:p>
          <a:p>
            <a:pPr lvl="1"/>
            <a:r>
              <a:rPr lang="en-US" dirty="0"/>
              <a:t>Rich get richer</a:t>
            </a:r>
          </a:p>
          <a:p>
            <a:r>
              <a:rPr lang="en-US" dirty="0"/>
              <a:t>Approximate Nearest Neighbors</a:t>
            </a:r>
          </a:p>
          <a:p>
            <a:pPr lvl="1"/>
            <a:r>
              <a:rPr lang="en-US" dirty="0"/>
              <a:t>Works better on larger graphs</a:t>
            </a:r>
          </a:p>
          <a:p>
            <a:r>
              <a:rPr lang="en-US" dirty="0"/>
              <a:t>Citation Recommendation</a:t>
            </a:r>
          </a:p>
          <a:p>
            <a:pPr lvl="1"/>
            <a:r>
              <a:rPr lang="en-US" dirty="0"/>
              <a:t>Forecasting with text-based + link-base works better</a:t>
            </a:r>
          </a:p>
          <a:p>
            <a:r>
              <a:rPr lang="en-US" dirty="0"/>
              <a:t>Year prediction</a:t>
            </a:r>
          </a:p>
          <a:p>
            <a:pPr lvl="1"/>
            <a:r>
              <a:rPr lang="en-US" dirty="0"/>
              <a:t>Text-based + link-base </a:t>
            </a:r>
            <a:r>
              <a:rPr lang="en-US"/>
              <a:t>works better</a:t>
            </a:r>
            <a:endParaRPr lang="en-US" dirty="0"/>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82</a:t>
            </a:fld>
            <a:endParaRPr lang="en-US"/>
          </a:p>
        </p:txBody>
      </p:sp>
    </p:spTree>
    <p:extLst>
      <p:ext uri="{BB962C8B-B14F-4D97-AF65-F5344CB8AC3E}">
        <p14:creationId xmlns:p14="http://schemas.microsoft.com/office/powerpoint/2010/main" val="2301624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Production Runs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Final Presentation</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Overall goal</a:t>
            </a:r>
            <a:endParaRPr/>
          </a:p>
          <a:p>
            <a:pPr>
              <a:spcBef>
                <a:spcPts val="1600"/>
              </a:spcBef>
              <a:buChar char="-"/>
            </a:pPr>
            <a:r>
              <a:rPr lang="en"/>
              <a:t>Optimize Prone, and produce embeddings for general use</a:t>
            </a:r>
            <a:endParaRPr/>
          </a:p>
          <a:p>
            <a:pPr marL="0" indent="0">
              <a:spcBef>
                <a:spcPts val="1600"/>
              </a:spcBef>
              <a:spcAft>
                <a:spcPts val="160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8" name="Google Shape;68;p15"/>
          <p:cNvPicPr preferRelativeResize="0"/>
          <p:nvPr/>
        </p:nvPicPr>
        <p:blipFill rotWithShape="1">
          <a:blip r:embed="rId3">
            <a:alphaModFix/>
          </a:blip>
          <a:srcRect b="1429"/>
          <a:stretch/>
        </p:blipFill>
        <p:spPr>
          <a:xfrm>
            <a:off x="134533" y="0"/>
            <a:ext cx="11922931" cy="6760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87</a:t>
            </a:fld>
            <a:endParaRPr/>
          </a:p>
        </p:txBody>
      </p:sp>
      <p:sp>
        <p:nvSpPr>
          <p:cNvPr id="74" name="Google Shape;74;p16"/>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75" name="Google Shape;75;p16"/>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76" name="Google Shape;76;p16"/>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8" name="Google Shape;78;p16"/>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9" name="Google Shape;79;p16"/>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6"/>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81;p16"/>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82;p16"/>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6"/>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84" name="Google Shape;84;p16"/>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85" name="Google Shape;85;p16"/>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86" name="Google Shape;86;p16"/>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93" name="Google Shape;93;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9" name="Google Shape;99;p18"/>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100" name="Google Shape;100;p18"/>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101" name="Google Shape;101;p18"/>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02;p18"/>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103" name="Google Shape;103;p18"/>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3DF0-074E-6A99-65D6-A4396D792C27}"/>
              </a:ext>
            </a:extLst>
          </p:cNvPr>
          <p:cNvSpPr>
            <a:spLocks noGrp="1"/>
          </p:cNvSpPr>
          <p:nvPr>
            <p:ph type="title"/>
          </p:nvPr>
        </p:nvSpPr>
        <p:spPr/>
        <p:txBody>
          <a:bodyPr/>
          <a:lstStyle/>
          <a:p>
            <a:r>
              <a:rPr lang="en-US" dirty="0"/>
              <a:t>Query: ``</a:t>
            </a:r>
            <a:r>
              <a:rPr lang="en-US" dirty="0" err="1"/>
              <a:t>DeepWalk</a:t>
            </a:r>
            <a:r>
              <a:rPr lang="en-US" dirty="0"/>
              <a:t>: Online Learning of…’’</a:t>
            </a:r>
          </a:p>
        </p:txBody>
      </p:sp>
      <p:pic>
        <p:nvPicPr>
          <p:cNvPr id="5" name="Content Placeholder 4" descr="A picture containing text, font, screenshot, receipt&#10;&#10;Description automatically generated">
            <a:extLst>
              <a:ext uri="{FF2B5EF4-FFF2-40B4-BE49-F238E27FC236}">
                <a16:creationId xmlns:a16="http://schemas.microsoft.com/office/drawing/2014/main" id="{32092D30-70E5-ECD6-8505-B555CE5C3C0E}"/>
              </a:ext>
            </a:extLst>
          </p:cNvPr>
          <p:cNvPicPr>
            <a:picLocks noGrp="1" noChangeAspect="1"/>
          </p:cNvPicPr>
          <p:nvPr>
            <p:ph idx="1"/>
          </p:nvPr>
        </p:nvPicPr>
        <p:blipFill>
          <a:blip r:embed="rId2"/>
          <a:stretch>
            <a:fillRect/>
          </a:stretch>
        </p:blipFill>
        <p:spPr>
          <a:xfrm>
            <a:off x="639727" y="1368425"/>
            <a:ext cx="11027780" cy="5331368"/>
          </a:xfrm>
        </p:spPr>
      </p:pic>
      <p:sp>
        <p:nvSpPr>
          <p:cNvPr id="6" name="Date Placeholder 5">
            <a:extLst>
              <a:ext uri="{FF2B5EF4-FFF2-40B4-BE49-F238E27FC236}">
                <a16:creationId xmlns:a16="http://schemas.microsoft.com/office/drawing/2014/main" id="{4A4F0344-4289-DBD5-DAA7-8D839B8D2DE1}"/>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2845A6FC-9A37-69D9-9171-D5D4512A8308}"/>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Rounded Rectangle 2">
            <a:extLst>
              <a:ext uri="{FF2B5EF4-FFF2-40B4-BE49-F238E27FC236}">
                <a16:creationId xmlns:a16="http://schemas.microsoft.com/office/drawing/2014/main" id="{D08548AA-00B3-4DC7-7172-1A3E14823276}"/>
              </a:ext>
            </a:extLst>
          </p:cNvPr>
          <p:cNvSpPr/>
          <p:nvPr/>
        </p:nvSpPr>
        <p:spPr>
          <a:xfrm>
            <a:off x="4047893" y="3745856"/>
            <a:ext cx="769434" cy="16513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web page&#10;&#10;Description automatically generated with low confidence">
            <a:extLst>
              <a:ext uri="{FF2B5EF4-FFF2-40B4-BE49-F238E27FC236}">
                <a16:creationId xmlns:a16="http://schemas.microsoft.com/office/drawing/2014/main" id="{583CDE9A-68A1-280B-FC69-8BEC34B95927}"/>
              </a:ext>
            </a:extLst>
          </p:cNvPr>
          <p:cNvPicPr>
            <a:picLocks noChangeAspect="1"/>
          </p:cNvPicPr>
          <p:nvPr/>
        </p:nvPicPr>
        <p:blipFill>
          <a:blip r:embed="rId3"/>
          <a:stretch>
            <a:fillRect/>
          </a:stretch>
        </p:blipFill>
        <p:spPr>
          <a:xfrm>
            <a:off x="2755901" y="2332453"/>
            <a:ext cx="7772400" cy="4478137"/>
          </a:xfrm>
          <a:prstGeom prst="rect">
            <a:avLst/>
          </a:prstGeom>
          <a:solidFill>
            <a:srgbClr val="FFFF00"/>
          </a:solidFill>
          <a:ln w="38100">
            <a:solidFill>
              <a:schemeClr val="accent1">
                <a:shade val="50000"/>
              </a:schemeClr>
            </a:solidFill>
          </a:ln>
        </p:spPr>
      </p:pic>
    </p:spTree>
    <p:extLst>
      <p:ext uri="{BB962C8B-B14F-4D97-AF65-F5344CB8AC3E}">
        <p14:creationId xmlns:p14="http://schemas.microsoft.com/office/powerpoint/2010/main" val="453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9" name="Google Shape;109;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10" name="Google Shape;110;p19"/>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11" name="Google Shape;111;p19"/>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(chebyshev step)</a:t>
            </a:r>
            <a:endParaRPr/>
          </a:p>
        </p:txBody>
      </p:sp>
      <p:sp>
        <p:nvSpPr>
          <p:cNvPr id="117" name="Google Shape;11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8" name="Google Shape;118;p20"/>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9" name="Google Shape;119;p20"/>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25" name="Google Shape;125;p21"/>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26" name="Google Shape;126;p21"/>
          <p:cNvPicPr preferRelativeResize="0"/>
          <p:nvPr/>
        </p:nvPicPr>
        <p:blipFill>
          <a:blip r:embed="rId4">
            <a:alphaModFix/>
          </a:blip>
          <a:stretch>
            <a:fillRect/>
          </a:stretch>
        </p:blipFill>
        <p:spPr>
          <a:xfrm>
            <a:off x="6471601" y="1560168"/>
            <a:ext cx="5094633" cy="5094633"/>
          </a:xfrm>
          <a:prstGeom prst="rect">
            <a:avLst/>
          </a:prstGeom>
          <a:noFill/>
          <a:ln>
            <a:noFill/>
          </a:ln>
        </p:spPr>
      </p:pic>
      <p:sp>
        <p:nvSpPr>
          <p:cNvPr id="127" name="Google Shape;127;p21"/>
          <p:cNvSpPr txBox="1"/>
          <p:nvPr/>
        </p:nvSpPr>
        <p:spPr>
          <a:xfrm>
            <a:off x="2247067" y="1356967"/>
            <a:ext cx="4022800" cy="436400"/>
          </a:xfrm>
          <a:prstGeom prst="rect">
            <a:avLst/>
          </a:prstGeom>
          <a:noFill/>
          <a:ln>
            <a:noFill/>
          </a:ln>
        </p:spPr>
        <p:txBody>
          <a:bodyPr spcFirstLastPara="1" wrap="square" lIns="121900" tIns="121900" rIns="121900" bIns="121900" anchor="t" anchorCtr="0">
            <a:noAutofit/>
          </a:bodyPr>
          <a:lstStyle/>
          <a:p>
            <a:r>
              <a:rPr lang="en" sz="2400" b="1"/>
              <a:t>28% time improvement</a:t>
            </a:r>
            <a:endParaRPr sz="2400" b="1"/>
          </a:p>
        </p:txBody>
      </p:sp>
      <p:sp>
        <p:nvSpPr>
          <p:cNvPr id="128" name="Google Shape;128;p21"/>
          <p:cNvSpPr txBox="1"/>
          <p:nvPr/>
        </p:nvSpPr>
        <p:spPr>
          <a:xfrm>
            <a:off x="7257915" y="1356967"/>
            <a:ext cx="3522000" cy="436400"/>
          </a:xfrm>
          <a:prstGeom prst="rect">
            <a:avLst/>
          </a:prstGeom>
          <a:noFill/>
          <a:ln>
            <a:noFill/>
          </a:ln>
        </p:spPr>
        <p:txBody>
          <a:bodyPr spcFirstLastPara="1" wrap="square" lIns="121900" tIns="121900" rIns="121900" bIns="121900" anchor="t" anchorCtr="0">
            <a:noAutofit/>
          </a:bodyPr>
          <a:lstStyle/>
          <a:p>
            <a:r>
              <a:rPr lang="en" sz="2400" b="1"/>
              <a:t>27% memory improvement</a:t>
            </a:r>
            <a:endParaRPr sz="2400"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93</a:t>
            </a:fld>
            <a:endParaRPr/>
          </a:p>
        </p:txBody>
      </p:sp>
      <p:pic>
        <p:nvPicPr>
          <p:cNvPr id="134" name="Google Shape;134;p22"/>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35" name="Google Shape;135;p22"/>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41" name="Google Shape;141;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2" name="Google Shape;142;p23"/>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43" name="Google Shape;143;p23"/>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9" name="Google Shape;149;p24"/>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50" name="Google Shape;150;p24"/>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51" name="Google Shape;151;p24"/>
          <p:cNvPicPr preferRelativeResize="0"/>
          <p:nvPr/>
        </p:nvPicPr>
        <p:blipFill>
          <a:blip r:embed="rId4">
            <a:alphaModFix/>
          </a:blip>
          <a:stretch>
            <a:fillRect/>
          </a:stretch>
        </p:blipFill>
        <p:spPr>
          <a:xfrm>
            <a:off x="0" y="1895668"/>
            <a:ext cx="5864867" cy="4398649"/>
          </a:xfrm>
          <a:prstGeom prst="rect">
            <a:avLst/>
          </a:prstGeom>
          <a:noFill/>
          <a:ln>
            <a:noFill/>
          </a:ln>
        </p:spPr>
      </p:pic>
      <p:sp>
        <p:nvSpPr>
          <p:cNvPr id="152" name="Google Shape;152;p24"/>
          <p:cNvSpPr txBox="1"/>
          <p:nvPr/>
        </p:nvSpPr>
        <p:spPr>
          <a:xfrm>
            <a:off x="1289833" y="1465033"/>
            <a:ext cx="4022800" cy="436400"/>
          </a:xfrm>
          <a:prstGeom prst="rect">
            <a:avLst/>
          </a:prstGeom>
          <a:noFill/>
          <a:ln>
            <a:noFill/>
          </a:ln>
        </p:spPr>
        <p:txBody>
          <a:bodyPr spcFirstLastPara="1" wrap="square" lIns="121900" tIns="121900" rIns="121900" bIns="121900" anchor="t" anchorCtr="0">
            <a:noAutofit/>
          </a:bodyPr>
          <a:lstStyle/>
          <a:p>
            <a:r>
              <a:rPr lang="en" sz="2400"/>
              <a:t>20% time improvement</a:t>
            </a:r>
            <a:endParaRPr sz="2400"/>
          </a:p>
        </p:txBody>
      </p:sp>
      <p:sp>
        <p:nvSpPr>
          <p:cNvPr id="153" name="Google Shape;153;p24"/>
          <p:cNvSpPr txBox="1"/>
          <p:nvPr/>
        </p:nvSpPr>
        <p:spPr>
          <a:xfrm>
            <a:off x="7132600" y="1408117"/>
            <a:ext cx="4022800" cy="436400"/>
          </a:xfrm>
          <a:prstGeom prst="rect">
            <a:avLst/>
          </a:prstGeom>
          <a:noFill/>
          <a:ln>
            <a:noFill/>
          </a:ln>
        </p:spPr>
        <p:txBody>
          <a:bodyPr spcFirstLastPara="1" wrap="square" lIns="121900" tIns="121900" rIns="121900" bIns="121900" anchor="t" anchorCtr="0">
            <a:noAutofit/>
          </a:bodyPr>
          <a:lstStyle/>
          <a:p>
            <a:r>
              <a:rPr lang="en" sz="2400"/>
              <a:t>23% memory improvement</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t="20296" b="7087"/>
          <a:stretch/>
        </p:blipFill>
        <p:spPr>
          <a:xfrm>
            <a:off x="0" y="1878067"/>
            <a:ext cx="12192000" cy="4979935"/>
          </a:xfrm>
          <a:prstGeom prst="rect">
            <a:avLst/>
          </a:prstGeom>
          <a:noFill/>
          <a:ln>
            <a:noFill/>
          </a:ln>
        </p:spPr>
      </p:pic>
      <p:sp>
        <p:nvSpPr>
          <p:cNvPr id="159" name="Google Shape;159;p25"/>
          <p:cNvSpPr txBox="1">
            <a:spLocks noGrp="1"/>
          </p:cNvSpPr>
          <p:nvPr>
            <p:ph type="body" idx="1"/>
          </p:nvPr>
        </p:nvSpPr>
        <p:spPr>
          <a:xfrm>
            <a:off x="0" y="1233767"/>
            <a:ext cx="11360800" cy="13704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533" b="1"/>
              <a:t>Total compute time: 2000 hours (83 days worth)                                    Total compute memory utilization: 100 TB</a:t>
            </a:r>
            <a:endParaRPr sz="2533" b="1"/>
          </a:p>
        </p:txBody>
      </p:sp>
      <p:sp>
        <p:nvSpPr>
          <p:cNvPr id="160" name="Google Shape;160;p25"/>
          <p:cNvSpPr txBox="1">
            <a:spLocks noGrp="1"/>
          </p:cNvSpPr>
          <p:nvPr>
            <p:ph type="body" idx="1"/>
          </p:nvPr>
        </p:nvSpPr>
        <p:spPr>
          <a:xfrm>
            <a:off x="415600" y="478733"/>
            <a:ext cx="11360800" cy="6460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sz="3200" b="1"/>
              <a:t>Bins 80% done</a:t>
            </a:r>
            <a:endParaRPr sz="3200" b="1"/>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1737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normAutofit/>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9"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9"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normAutofit/>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dirty="0"/>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98</a:t>
            </a:fld>
            <a:endParaRPr lang="en-US"/>
          </a:p>
        </p:txBody>
      </p:sp>
    </p:spTree>
    <p:extLst>
      <p:ext uri="{BB962C8B-B14F-4D97-AF65-F5344CB8AC3E}">
        <p14:creationId xmlns:p14="http://schemas.microsoft.com/office/powerpoint/2010/main" val="34028039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ECC2-7E9D-5C79-BCF2-DF43D62BB24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58509-7125-7363-9132-F2ADD9CDBA5A}"/>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A61EB38C-A066-EFB9-7F26-675827413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42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30469</TotalTime>
  <Words>7875</Words>
  <Application>Microsoft Macintosh PowerPoint</Application>
  <PresentationFormat>Widescreen</PresentationFormat>
  <Paragraphs>1285</Paragraphs>
  <Slides>115</Slides>
  <Notes>59</Notes>
  <HiddenSlides>14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115</vt:i4>
      </vt:variant>
    </vt:vector>
  </HeadingPairs>
  <TitlesOfParts>
    <vt:vector size="127" baseType="lpstr">
      <vt:lpstr>Arial</vt:lpstr>
      <vt:lpstr>Calibri</vt:lpstr>
      <vt:lpstr>Calibri Light</vt:lpstr>
      <vt:lpstr>Cambria Math</vt:lpstr>
      <vt:lpstr>Consolas</vt:lpstr>
      <vt:lpstr>Lato</vt:lpstr>
      <vt:lpstr>Menlo</vt:lpstr>
      <vt:lpstr>Merriweather</vt:lpstr>
      <vt:lpstr>Roboto</vt:lpstr>
      <vt:lpstr>Wingdings</vt:lpstr>
      <vt:lpstr>Yantramanav</vt:lpstr>
      <vt:lpstr>Office Theme</vt:lpstr>
      <vt:lpstr>Better Together: Text + Context Final Presentation</vt:lpstr>
      <vt:lpstr>Agenda</vt:lpstr>
      <vt:lpstr>Semantic Scholar (S2): Significant Effort    (slide from Dan Weld)</vt:lpstr>
      <vt:lpstr>Semantic Scholar (S2)</vt:lpstr>
      <vt:lpstr>https://github.com/kwchurch/JSALT_Better_Together </vt:lpstr>
      <vt:lpstr>Web Page</vt:lpstr>
      <vt:lpstr>Web Page (Specter)</vt:lpstr>
      <vt:lpstr>Better Together: Text (Titles, Abstracts, Body); Context (Citations)</vt:lpstr>
      <vt:lpstr>Query: ``DeepWalk: Online Learning of…’’</vt:lpstr>
      <vt:lpstr>Recommendation: More than Word Overlap</vt:lpstr>
      <vt:lpstr>Query: ``On the Dangers of Stochastic Parrots…’’</vt:lpstr>
      <vt:lpstr>Deliverables</vt:lpstr>
      <vt:lpstr>Spoiler Alert: Better-Together Conjectures</vt:lpstr>
      <vt:lpstr>Opportunities</vt:lpstr>
      <vt:lpstr>Realities: Missing Values</vt:lpstr>
      <vt:lpstr>Opportunity: More Realistic Benchmarks</vt:lpstr>
      <vt:lpstr>Large &amp; Growing:  Doubles Every 9 Years</vt:lpstr>
      <vt:lpstr>Standard Benchmarks (e.g., OGB, SciRepEval) are Small, Static &amp; Clean</vt:lpstr>
      <vt:lpstr>Benchmarks</vt:lpstr>
      <vt:lpstr>Standard Benchmarks are Small, Static &amp; Clean</vt:lpstr>
      <vt:lpstr>Suggestion for Missing Values</vt:lpstr>
      <vt:lpstr>Teaser for Rodolfo’s Talk</vt:lpstr>
      <vt:lpstr>Estimates of f(d) for d ∉ training set</vt:lpstr>
      <vt:lpstr>Centroid Assumption</vt:lpstr>
      <vt:lpstr>Proposal: Bins (Shabnam)</vt:lpstr>
      <vt:lpstr>Resources &amp; Evaluations: How do losses scale with size of citation graph?</vt:lpstr>
      <vt:lpstr>How do time and space scale with size of graph?</vt:lpstr>
      <vt:lpstr>Approximate Nearest Neighbors in External Memory</vt:lpstr>
      <vt:lpstr>Opportunity for Publication</vt:lpstr>
      <vt:lpstr>Processing with Embeddings: Annoy / Faiss Approximate Nearest Neighbors (ANN)</vt:lpstr>
      <vt:lpstr>Notation</vt:lpstr>
      <vt:lpstr>Memory Mapping  (mmap in C; numpy.memmap in Python)</vt:lpstr>
      <vt:lpstr>Problems to be done in external memory (Avoid loading embedding into memory)</vt:lpstr>
      <vt:lpstr>Solutions</vt:lpstr>
      <vt:lpstr>Method for mapping vector, v, to 1 bit</vt:lpstr>
      <vt:lpstr>Materializing large values in MM^T </vt:lpstr>
      <vt:lpstr>Similar Authors, Venues, etc.</vt:lpstr>
      <vt:lpstr>Conclusions/Deliverables</vt:lpstr>
      <vt:lpstr>Agenda</vt:lpstr>
      <vt:lpstr>Related Work Hypothesis</vt:lpstr>
      <vt:lpstr>What to do with a new paper?</vt:lpstr>
      <vt:lpstr>What to do with a new paper?</vt:lpstr>
      <vt:lpstr>What to do with a new paper?</vt:lpstr>
      <vt:lpstr>What to do with a new paper?</vt:lpstr>
      <vt:lpstr>What to do with a new paper?</vt:lpstr>
      <vt:lpstr>What to do with a new paper?</vt:lpstr>
      <vt:lpstr>Our solution: new vector from the paper references.</vt:lpstr>
      <vt:lpstr>Our solution: new vector from the paper references.</vt:lpstr>
      <vt:lpstr>Our solution: new vector from the paper references.</vt:lpstr>
      <vt:lpstr>Using all reference citations                                Cosine</vt:lpstr>
      <vt:lpstr>Related Work Hypothesis</vt:lpstr>
      <vt:lpstr>Using only related work ref. citations                   Cosine</vt:lpstr>
      <vt:lpstr>Related Work Neighborhood Experiment</vt:lpstr>
      <vt:lpstr>Using all ref citations with clustering                    Cosine</vt:lpstr>
      <vt:lpstr>Related Work Hypothesis</vt:lpstr>
      <vt:lpstr>Related Work Experiments</vt:lpstr>
      <vt:lpstr>Related Work Experiments</vt:lpstr>
      <vt:lpstr>Related Work Experiments</vt:lpstr>
      <vt:lpstr>Related Work Experiments</vt:lpstr>
      <vt:lpstr>Related Work Experiments (Prone)</vt:lpstr>
      <vt:lpstr>Related Work Experiments (Specter 2)</vt:lpstr>
      <vt:lpstr>Is possible predict new vectors (V_model)?</vt:lpstr>
      <vt:lpstr>Related Work Experiments</vt:lpstr>
      <vt:lpstr>Related Work Experiments</vt:lpstr>
      <vt:lpstr>Related Work Experiments</vt:lpstr>
      <vt:lpstr>Conclusion</vt:lpstr>
      <vt:lpstr>The Case for Bins</vt:lpstr>
      <vt:lpstr>Scale: Both a Blessing and a Curse</vt:lpstr>
      <vt:lpstr>Metcalfe’s Law (Network Effects)</vt:lpstr>
      <vt:lpstr>Turing Award/Winners</vt:lpstr>
      <vt:lpstr>Turing Awards: Metcalfe’s Law, Deep Nets, Linear Algebra </vt:lpstr>
      <vt:lpstr>Opportunities</vt:lpstr>
      <vt:lpstr>Network Effects: What is the Power of Scale?</vt:lpstr>
      <vt:lpstr>Spoiler Alert: Better-Together Conjectures</vt:lpstr>
      <vt:lpstr>What is the Effect of Scale and Time?</vt:lpstr>
      <vt:lpstr>PowerPoint Presentation</vt:lpstr>
      <vt:lpstr>It's tough to make predictions, especially about the future ― Yogi Berra</vt:lpstr>
      <vt:lpstr>Assign 200M papers to 100 bins (by time)</vt:lpstr>
      <vt:lpstr>Create 100 ProNE Embeddings</vt:lpstr>
      <vt:lpstr>Scale (after binning):  Both a Blessing and a Curse</vt:lpstr>
      <vt:lpstr>Deliverables</vt:lpstr>
      <vt:lpstr>Scale: Both a Blessing and a Curse</vt:lpstr>
      <vt:lpstr>Production Runs</vt:lpstr>
      <vt:lpstr>Final Presentation</vt:lpstr>
      <vt:lpstr>Overview</vt:lpstr>
      <vt:lpstr>PowerPoint Presentation</vt:lpstr>
      <vt:lpstr>Model and limitations</vt:lpstr>
      <vt:lpstr>Optimizations</vt:lpstr>
      <vt:lpstr>Cython</vt:lpstr>
      <vt:lpstr>Float32 → Float16 </vt:lpstr>
      <vt:lpstr>Pre-optimization (chebyshev step)</vt:lpstr>
      <vt:lpstr>Post optimization (red stuff)</vt:lpstr>
      <vt:lpstr>RAM comparison (density)</vt:lpstr>
      <vt:lpstr>Pre-optimization (finish step)</vt:lpstr>
      <vt:lpstr>Finish with optimizations (red line)</vt:lpstr>
      <vt:lpstr>PowerPoint Presentation</vt:lpstr>
      <vt:lpstr>backup</vt:lpstr>
      <vt:lpstr>Scale (after binning):  Both a Blessing and a Curse</vt:lpstr>
      <vt:lpstr>PowerPoint Presentation</vt:lpstr>
      <vt:lpstr>Overview</vt:lpstr>
      <vt:lpstr>Model and limitations</vt:lpstr>
      <vt:lpstr>Optimizations</vt:lpstr>
      <vt:lpstr>Cython</vt:lpstr>
      <vt:lpstr>Float32 → Float16 </vt:lpstr>
      <vt:lpstr>Pre-optimization (cheby step)</vt:lpstr>
      <vt:lpstr>Post optimization (red stuff)</vt:lpstr>
      <vt:lpstr>RAM comparison (density)</vt:lpstr>
      <vt:lpstr>Pre-optimization (finish step)</vt:lpstr>
      <vt:lpstr>Finish with optimizations (red line)</vt:lpstr>
      <vt:lpstr>Conclusion: Bins  Big Effort (but worth it) Come back after break to see why</vt:lpstr>
      <vt:lpstr>Related Work Experiments</vt:lpstr>
      <vt:lpstr>Related Work Experiments (Before)</vt:lpstr>
      <vt:lpstr>Deeper Networks (with layernorm, and GELU activation)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Deep Nets, Linear Algebra and Information Retrieval</dc:title>
  <dc:creator>Kenneth Church</dc:creator>
  <cp:lastModifiedBy>Church, Kenneth</cp:lastModifiedBy>
  <cp:revision>193</cp:revision>
  <dcterms:created xsi:type="dcterms:W3CDTF">2023-06-05T19:42:53Z</dcterms:created>
  <dcterms:modified xsi:type="dcterms:W3CDTF">2023-08-03T08:17:20Z</dcterms:modified>
</cp:coreProperties>
</file>